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1"/>
  </p:handoutMasterIdLst>
  <p:sldIdLst>
    <p:sldId id="696" r:id="rId3"/>
    <p:sldId id="1101" r:id="rId5"/>
    <p:sldId id="1154" r:id="rId6"/>
    <p:sldId id="1199" r:id="rId7"/>
    <p:sldId id="1200" r:id="rId8"/>
    <p:sldId id="1224" r:id="rId9"/>
    <p:sldId id="1225" r:id="rId10"/>
    <p:sldId id="1208" r:id="rId11"/>
    <p:sldId id="1209" r:id="rId12"/>
    <p:sldId id="1242" r:id="rId13"/>
    <p:sldId id="1191" r:id="rId14"/>
    <p:sldId id="1216" r:id="rId15"/>
    <p:sldId id="1217" r:id="rId16"/>
    <p:sldId id="1189" r:id="rId17"/>
    <p:sldId id="1192" r:id="rId18"/>
    <p:sldId id="1190" r:id="rId19"/>
    <p:sldId id="1187" r:id="rId20"/>
    <p:sldId id="1193" r:id="rId21"/>
    <p:sldId id="1227" r:id="rId22"/>
    <p:sldId id="1228" r:id="rId23"/>
    <p:sldId id="1245" r:id="rId24"/>
    <p:sldId id="1198" r:id="rId25"/>
    <p:sldId id="1194" r:id="rId26"/>
    <p:sldId id="1195" r:id="rId27"/>
    <p:sldId id="1231" r:id="rId28"/>
    <p:sldId id="1052" r:id="rId29"/>
    <p:sldId id="916" r:id="rId30"/>
  </p:sldIdLst>
  <p:sldSz cx="12192000" cy="6858000"/>
  <p:notesSz cx="6811645" cy="994537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317" userDrawn="1">
          <p15:clr>
            <a:srgbClr val="A4A3A4"/>
          </p15:clr>
        </p15:guide>
        <p15:guide id="2" pos="37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BBCA3"/>
    <a:srgbClr val="0066CC"/>
    <a:srgbClr val="A3D6D9"/>
    <a:srgbClr val="FF9933"/>
    <a:srgbClr val="0070C0"/>
    <a:srgbClr val="1C2948"/>
    <a:srgbClr val="00B0F0"/>
    <a:srgbClr val="DFF1F2"/>
    <a:srgbClr val="00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53" autoAdjust="0"/>
    <p:restoredTop sz="93673" autoAdjust="0"/>
  </p:normalViewPr>
  <p:slideViewPr>
    <p:cSldViewPr snapToGrid="0" showGuides="1">
      <p:cViewPr varScale="1">
        <p:scale>
          <a:sx n="61" d="100"/>
          <a:sy n="61" d="100"/>
        </p:scale>
        <p:origin x="364" y="-124"/>
      </p:cViewPr>
      <p:guideLst>
        <p:guide orient="horz" pos="2317"/>
        <p:guide pos="37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dirty="0"/>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dirty="0"/>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dirty="0"/>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04206E9C-14AA-43D9-BC31-4731F9C04E6C}"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AAEF4DAA-6A94-4233-9160-95C7362688ED}" type="slidenum">
              <a:rPr lang="zh-CN" altLang="en-US"/>
            </a:fld>
            <a:endParaRPr lang="zh-CN" altLang="en-US" sz="180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92667" y="687439"/>
            <a:ext cx="11006667" cy="553998"/>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492443"/>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2400" b="0" i="0">
                <a:solidFill>
                  <a:srgbClr val="045C75"/>
                </a:solidFill>
                <a:latin typeface="Constantia" panose="02030602050306030303"/>
                <a:cs typeface="Constantia" panose="02030602050306030303"/>
              </a:defRPr>
            </a:lvl1pPr>
          </a:lstStyle>
          <a:p>
            <a:pPr marL="38100">
              <a:lnSpc>
                <a:spcPts val="2385"/>
              </a:lnSpc>
            </a:pPr>
            <a:fld id="{81D60167-4931-47E6-BA6A-407CBD079E47}" type="slidenum">
              <a:rPr lang="en-US" altLang="zh-CN" smtClean="0"/>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sv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5.sv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1"/>
          <a:srcRect t="15490" b="23685"/>
          <a:stretch>
            <a:fillRect/>
          </a:stretch>
        </p:blipFill>
        <p:spPr>
          <a:xfrm>
            <a:off x="0" y="0"/>
            <a:ext cx="12192000" cy="3002280"/>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深度学习</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a:solidFill>
                  <a:schemeClr val="bg1"/>
                </a:solidFill>
                <a:latin typeface="微软雅黑" panose="020B0503020204020204" pitchFamily="34" charset="-122"/>
                <a:ea typeface="微软雅黑" panose="020B0503020204020204" pitchFamily="34" charset="-122"/>
                <a:sym typeface="+mn-ea"/>
              </a:rPr>
              <a:t>图</a:t>
            </a:r>
            <a:r>
              <a:rPr lang="zh-CN" altLang="en-US" sz="4800">
                <a:solidFill>
                  <a:schemeClr val="bg1"/>
                </a:solidFill>
                <a:latin typeface="微软雅黑" panose="020B0503020204020204" pitchFamily="34" charset="-122"/>
                <a:ea typeface="微软雅黑" panose="020B0503020204020204" pitchFamily="34" charset="-122"/>
                <a:sym typeface="+mn-ea"/>
              </a:rPr>
              <a:t>模型</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常用数据集</a:t>
            </a:r>
            <a:endParaRPr lang="en-US" altLang="zh-CN" dirty="0">
              <a:solidFill>
                <a:schemeClr val="tx1"/>
              </a:solidFill>
            </a:endParaRPr>
          </a:p>
        </p:txBody>
      </p:sp>
      <p:sp>
        <p:nvSpPr>
          <p:cNvPr id="4" name="文本框 3"/>
          <p:cNvSpPr txBox="1"/>
          <p:nvPr/>
        </p:nvSpPr>
        <p:spPr>
          <a:xfrm>
            <a:off x="668655" y="1247140"/>
            <a:ext cx="10891520" cy="5631180"/>
          </a:xfrm>
          <a:prstGeom prst="rect">
            <a:avLst/>
          </a:prstGeom>
          <a:noFill/>
        </p:spPr>
        <p:txBody>
          <a:bodyPr wrap="square" rtlCol="0" anchor="t">
            <a:spAutoFit/>
          </a:bodyPr>
          <a:p>
            <a:pPr marL="342900" indent="-342900" algn="just" latinLnBrk="0">
              <a:lnSpc>
                <a:spcPct val="100000"/>
              </a:lnSpc>
              <a:buFont typeface="Arial" panose="020B0604020202020204" pitchFamily="34" charset="0"/>
              <a:buChar char="•"/>
            </a:pPr>
            <a:r>
              <a:rPr lang="en-US" altLang="zh-CN" sz="2000" dirty="0">
                <a:effectLst/>
                <a:latin typeface="Times New Roman" panose="02020603050405020304" pitchFamily="18" charset="0"/>
                <a:ea typeface="宋体" panose="02010600030101010101" pitchFamily="2" charset="-122"/>
                <a:sym typeface="+mn-ea"/>
              </a:rPr>
              <a:t>Karate Club</a:t>
            </a:r>
            <a:r>
              <a:rPr lang="zh-CN" altLang="zh-CN" sz="2000" dirty="0">
                <a:effectLst/>
                <a:latin typeface="Times New Roman" panose="02020603050405020304" pitchFamily="18" charset="0"/>
                <a:ea typeface="宋体" panose="02010600030101010101" pitchFamily="2" charset="-122"/>
                <a:sym typeface="+mn-ea"/>
              </a:rPr>
              <a:t>：这是一个小型社交网络数据集，通常用于演示和测试图神经网络模型的基本功能。这个数据集在GNN领域就相当于hello world级别的一个数据集。 </a:t>
            </a:r>
            <a:endParaRPr lang="zh-CN" altLang="zh-CN" sz="2000" dirty="0">
              <a:effectLst/>
              <a:latin typeface="Times New Roman" panose="02020603050405020304" pitchFamily="18" charset="0"/>
              <a:ea typeface="宋体" panose="02010600030101010101" pitchFamily="2" charset="-122"/>
              <a:sym typeface="+mn-ea"/>
            </a:endParaRPr>
          </a:p>
          <a:p>
            <a:pPr marL="342900" indent="-342900" algn="just" latinLnBrk="0">
              <a:lnSpc>
                <a:spcPct val="100000"/>
              </a:lnSpc>
              <a:buFont typeface="Arial" panose="020B0604020202020204" pitchFamily="34" charset="0"/>
              <a:buChar char="•"/>
            </a:pPr>
            <a:r>
              <a:rPr lang="en-US" altLang="zh-CN" sz="2000" dirty="0">
                <a:effectLst/>
                <a:latin typeface="Times New Roman" panose="02020603050405020304" pitchFamily="18" charset="0"/>
                <a:ea typeface="宋体" panose="02010600030101010101" pitchFamily="2" charset="-122"/>
                <a:sym typeface="+mn-ea"/>
              </a:rPr>
              <a:t>Cora</a:t>
            </a:r>
            <a:r>
              <a:rPr lang="zh-CN" altLang="zh-CN" sz="2000" dirty="0">
                <a:effectLst/>
                <a:latin typeface="Times New Roman" panose="02020603050405020304" pitchFamily="18" charset="0"/>
                <a:ea typeface="宋体" panose="02010600030101010101" pitchFamily="2" charset="-122"/>
                <a:sym typeface="+mn-ea"/>
              </a:rPr>
              <a:t>、</a:t>
            </a:r>
            <a:r>
              <a:rPr lang="en-US" altLang="zh-CN" sz="2000" dirty="0" err="1">
                <a:effectLst/>
                <a:latin typeface="Times New Roman" panose="02020603050405020304" pitchFamily="18" charset="0"/>
                <a:ea typeface="宋体" panose="02010600030101010101" pitchFamily="2" charset="-122"/>
                <a:sym typeface="+mn-ea"/>
              </a:rPr>
              <a:t>Citeseer</a:t>
            </a:r>
            <a:r>
              <a:rPr lang="zh-CN" altLang="en-US" sz="2000" dirty="0" err="1">
                <a:effectLst/>
                <a:latin typeface="Times New Roman" panose="02020603050405020304" pitchFamily="18" charset="0"/>
                <a:ea typeface="宋体" panose="02010600030101010101" pitchFamily="2" charset="-122"/>
                <a:sym typeface="+mn-ea"/>
              </a:rPr>
              <a:t>、</a:t>
            </a:r>
            <a:r>
              <a:rPr lang="en-US" altLang="zh-CN" sz="2000" dirty="0">
                <a:effectLst/>
                <a:latin typeface="Times New Roman" panose="02020603050405020304" pitchFamily="18" charset="0"/>
                <a:ea typeface="宋体" panose="02010600030101010101" pitchFamily="2" charset="-122"/>
                <a:sym typeface="+mn-ea"/>
              </a:rPr>
              <a:t>PubMed</a:t>
            </a:r>
            <a:r>
              <a:rPr lang="zh-CN" altLang="en-US" sz="2000" dirty="0">
                <a:effectLst/>
                <a:latin typeface="Times New Roman" panose="02020603050405020304" pitchFamily="18" charset="0"/>
                <a:ea typeface="宋体" panose="02010600030101010101" pitchFamily="2" charset="-122"/>
                <a:sym typeface="+mn-ea"/>
              </a:rPr>
              <a:t>、</a:t>
            </a:r>
            <a:r>
              <a:rPr lang="en-US" altLang="zh-CN" sz="2000" dirty="0">
                <a:effectLst/>
                <a:latin typeface="Times New Roman" panose="02020603050405020304" pitchFamily="18" charset="0"/>
                <a:ea typeface="宋体" panose="02010600030101010101" pitchFamily="2" charset="-122"/>
                <a:sym typeface="+mn-ea"/>
              </a:rPr>
              <a:t>OHSUMED</a:t>
            </a:r>
            <a:r>
              <a:rPr lang="zh-CN" altLang="en-US" sz="2000" dirty="0">
                <a:effectLst/>
                <a:latin typeface="Times New Roman" panose="02020603050405020304" pitchFamily="18" charset="0"/>
                <a:ea typeface="宋体" panose="02010600030101010101" pitchFamily="2" charset="-122"/>
                <a:sym typeface="+mn-ea"/>
              </a:rPr>
              <a:t>和</a:t>
            </a:r>
            <a:r>
              <a:rPr lang="en-US" altLang="zh-CN" sz="2000" dirty="0">
                <a:effectLst/>
                <a:latin typeface="Times New Roman" panose="02020603050405020304" pitchFamily="18" charset="0"/>
                <a:ea typeface="宋体" panose="02010600030101010101" pitchFamily="2" charset="-122"/>
                <a:sym typeface="+mn-ea"/>
              </a:rPr>
              <a:t>MR</a:t>
            </a:r>
            <a:r>
              <a:rPr lang="zh-CN" altLang="en-US" sz="2000" dirty="0">
                <a:effectLst/>
                <a:latin typeface="Times New Roman" panose="02020603050405020304" pitchFamily="18" charset="0"/>
                <a:ea typeface="宋体" panose="02010600030101010101" pitchFamily="2" charset="-122"/>
                <a:sym typeface="+mn-ea"/>
              </a:rPr>
              <a:t>（电影评论）</a:t>
            </a:r>
            <a:r>
              <a:rPr lang="zh-CN" altLang="zh-CN" sz="2000" dirty="0">
                <a:effectLst/>
                <a:latin typeface="Times New Roman" panose="02020603050405020304" pitchFamily="18" charset="0"/>
                <a:ea typeface="宋体" panose="02010600030101010101" pitchFamily="2" charset="-122"/>
                <a:sym typeface="+mn-ea"/>
              </a:rPr>
              <a:t>：这些数据集是文献引用网络的经典示例，</a:t>
            </a:r>
            <a:r>
              <a:rPr lang="zh-CN" altLang="zh-CN" sz="2000" dirty="0">
                <a:effectLst/>
                <a:latin typeface="Times New Roman" panose="02020603050405020304" pitchFamily="18" charset="0"/>
                <a:ea typeface="宋体" panose="02010600030101010101" pitchFamily="2" charset="-122"/>
                <a:sym typeface="+mn-ea"/>
              </a:rPr>
              <a:t>它们包含了文章和它们之间的引用关系，通常</a:t>
            </a:r>
            <a:r>
              <a:rPr lang="zh-CN" altLang="zh-CN" sz="2000" dirty="0">
                <a:effectLst/>
                <a:latin typeface="Times New Roman" panose="02020603050405020304" pitchFamily="18" charset="0"/>
                <a:ea typeface="宋体" panose="02010600030101010101" pitchFamily="2" charset="-122"/>
                <a:sym typeface="+mn-ea"/>
              </a:rPr>
              <a:t>用于文本分类</a:t>
            </a:r>
            <a:r>
              <a:rPr lang="zh-CN" altLang="en-US" sz="2000" dirty="0">
                <a:effectLst/>
                <a:latin typeface="Times New Roman" panose="02020603050405020304" pitchFamily="18" charset="0"/>
                <a:ea typeface="宋体" panose="02010600030101010101" pitchFamily="2" charset="-122"/>
                <a:sym typeface="+mn-ea"/>
              </a:rPr>
              <a:t>和信息检索</a:t>
            </a:r>
            <a:r>
              <a:rPr lang="zh-CN" altLang="zh-CN" sz="2000" dirty="0">
                <a:effectLst/>
                <a:latin typeface="Times New Roman" panose="02020603050405020304" pitchFamily="18" charset="0"/>
                <a:ea typeface="宋体" panose="02010600030101010101" pitchFamily="2" charset="-122"/>
                <a:sym typeface="+mn-ea"/>
              </a:rPr>
              <a:t>任务。</a:t>
            </a:r>
            <a:endParaRPr lang="zh-CN" altLang="zh-CN" sz="2000" dirty="0">
              <a:effectLst/>
              <a:latin typeface="Times New Roman" panose="02020603050405020304" pitchFamily="18" charset="0"/>
              <a:ea typeface="宋体" panose="02010600030101010101" pitchFamily="2" charset="-122"/>
            </a:endParaRPr>
          </a:p>
          <a:p>
            <a:pPr marL="342900" indent="-342900" algn="just" latinLnBrk="0">
              <a:lnSpc>
                <a:spcPct val="100000"/>
              </a:lnSpc>
              <a:buFont typeface="Arial" panose="020B0604020202020204" pitchFamily="34" charset="0"/>
              <a:buChar char="•"/>
            </a:pPr>
            <a:r>
              <a:rPr lang="en-US" altLang="zh-CN" sz="2000" dirty="0">
                <a:effectLst/>
                <a:latin typeface="Times New Roman" panose="02020603050405020304" pitchFamily="18" charset="0"/>
                <a:ea typeface="宋体" panose="02010600030101010101" pitchFamily="2" charset="-122"/>
                <a:sym typeface="+mn-ea"/>
              </a:rPr>
              <a:t>Reddit</a:t>
            </a:r>
            <a:r>
              <a:rPr lang="zh-CN" altLang="zh-CN" sz="2000" dirty="0">
                <a:effectLst/>
                <a:latin typeface="Times New Roman" panose="02020603050405020304" pitchFamily="18" charset="0"/>
                <a:ea typeface="宋体" panose="02010600030101010101" pitchFamily="2" charset="-122"/>
                <a:sym typeface="+mn-ea"/>
              </a:rPr>
              <a:t>：</a:t>
            </a:r>
            <a:r>
              <a:rPr lang="en-US" altLang="zh-CN" sz="2000" dirty="0">
                <a:effectLst/>
                <a:latin typeface="Times New Roman" panose="02020603050405020304" pitchFamily="18" charset="0"/>
                <a:ea typeface="宋体" panose="02010600030101010101" pitchFamily="2" charset="-122"/>
                <a:sym typeface="+mn-ea"/>
              </a:rPr>
              <a:t> Reddit</a:t>
            </a:r>
            <a:r>
              <a:rPr lang="zh-CN" altLang="zh-CN" sz="2000" dirty="0">
                <a:effectLst/>
                <a:latin typeface="Times New Roman" panose="02020603050405020304" pitchFamily="18" charset="0"/>
                <a:ea typeface="宋体" panose="02010600030101010101" pitchFamily="2" charset="-122"/>
                <a:sym typeface="+mn-ea"/>
              </a:rPr>
              <a:t>数据集包含了</a:t>
            </a:r>
            <a:r>
              <a:rPr lang="en-US" altLang="zh-CN" sz="2000" dirty="0">
                <a:effectLst/>
                <a:latin typeface="Times New Roman" panose="02020603050405020304" pitchFamily="18" charset="0"/>
                <a:ea typeface="宋体" panose="02010600030101010101" pitchFamily="2" charset="-122"/>
                <a:sym typeface="+mn-ea"/>
              </a:rPr>
              <a:t>Reddit</a:t>
            </a:r>
            <a:r>
              <a:rPr lang="zh-CN" altLang="zh-CN" sz="2000" dirty="0">
                <a:effectLst/>
                <a:latin typeface="Times New Roman" panose="02020603050405020304" pitchFamily="18" charset="0"/>
                <a:ea typeface="宋体" panose="02010600030101010101" pitchFamily="2" charset="-122"/>
                <a:sym typeface="+mn-ea"/>
              </a:rPr>
              <a:t>社交媒体上的帖子和用户之间的互动。它通常用于图分类和图回归任务，例如，预测社区的标签或预测帖子的受欢迎程度。</a:t>
            </a:r>
            <a:endParaRPr lang="zh-CN" altLang="zh-CN" sz="2000" dirty="0">
              <a:effectLst/>
              <a:latin typeface="Times New Roman" panose="02020603050405020304" pitchFamily="18" charset="0"/>
              <a:ea typeface="宋体" panose="02010600030101010101" pitchFamily="2" charset="-122"/>
              <a:sym typeface="+mn-ea"/>
            </a:endParaRPr>
          </a:p>
          <a:p>
            <a:pPr marL="342900" indent="-342900" algn="just" latinLnBrk="0">
              <a:lnSpc>
                <a:spcPct val="100000"/>
              </a:lnSpc>
              <a:buFont typeface="Arial" panose="020B0604020202020204" pitchFamily="34" charset="0"/>
              <a:buChar char="•"/>
            </a:pPr>
            <a:r>
              <a:rPr lang="en-US" altLang="zh-CN" sz="2000" dirty="0">
                <a:effectLst/>
                <a:latin typeface="Times New Roman" panose="02020603050405020304" pitchFamily="18" charset="0"/>
                <a:ea typeface="宋体" panose="02010600030101010101" pitchFamily="2" charset="-122"/>
                <a:sym typeface="+mn-ea"/>
              </a:rPr>
              <a:t>Amazon</a:t>
            </a:r>
            <a:r>
              <a:rPr lang="zh-CN" altLang="zh-CN" sz="2000" dirty="0">
                <a:effectLst/>
                <a:latin typeface="Times New Roman" panose="02020603050405020304" pitchFamily="18" charset="0"/>
                <a:ea typeface="宋体" panose="02010600030101010101" pitchFamily="2" charset="-122"/>
                <a:sym typeface="+mn-ea"/>
              </a:rPr>
              <a:t>商品共购网络：这个数据集包含了</a:t>
            </a:r>
            <a:r>
              <a:rPr lang="en-US" altLang="zh-CN" sz="2000" dirty="0">
                <a:effectLst/>
                <a:latin typeface="Times New Roman" panose="02020603050405020304" pitchFamily="18" charset="0"/>
                <a:ea typeface="宋体" panose="02010600030101010101" pitchFamily="2" charset="-122"/>
                <a:sym typeface="+mn-ea"/>
              </a:rPr>
              <a:t>Amazon</a:t>
            </a:r>
            <a:r>
              <a:rPr lang="zh-CN" altLang="zh-CN" sz="2000" dirty="0">
                <a:effectLst/>
                <a:latin typeface="Times New Roman" panose="02020603050405020304" pitchFamily="18" charset="0"/>
                <a:ea typeface="宋体" panose="02010600030101010101" pitchFamily="2" charset="-122"/>
                <a:sym typeface="+mn-ea"/>
              </a:rPr>
              <a:t>网站上商品的共购网络，用于协同过滤和推荐系统的研究。</a:t>
            </a:r>
            <a:endParaRPr lang="zh-CN" altLang="zh-CN" sz="2000" dirty="0">
              <a:effectLst/>
              <a:latin typeface="Times New Roman" panose="02020603050405020304" pitchFamily="18" charset="0"/>
              <a:ea typeface="宋体" panose="02010600030101010101" pitchFamily="2" charset="-122"/>
            </a:endParaRPr>
          </a:p>
          <a:p>
            <a:pPr marL="342900" indent="-342900" algn="just" latinLnBrk="0">
              <a:lnSpc>
                <a:spcPct val="100000"/>
              </a:lnSpc>
              <a:buFont typeface="Arial" panose="020B0604020202020204" pitchFamily="34" charset="0"/>
              <a:buChar char="•"/>
            </a:pPr>
            <a:r>
              <a:rPr lang="en-US" altLang="zh-CN" sz="2000" dirty="0">
                <a:effectLst/>
                <a:latin typeface="Times New Roman" panose="02020603050405020304" pitchFamily="18" charset="0"/>
                <a:ea typeface="宋体" panose="02010600030101010101" pitchFamily="2" charset="-122"/>
                <a:sym typeface="+mn-ea"/>
              </a:rPr>
              <a:t>PPI (Protein-Protein Interaction) ：</a:t>
            </a:r>
            <a:r>
              <a:rPr lang="zh-CN" altLang="zh-CN" sz="2000" dirty="0">
                <a:effectLst/>
                <a:latin typeface="Times New Roman" panose="02020603050405020304" pitchFamily="18" charset="0"/>
                <a:ea typeface="宋体" panose="02010600030101010101" pitchFamily="2" charset="-122"/>
                <a:sym typeface="+mn-ea"/>
              </a:rPr>
              <a:t>用于预测蛋白质之间的相互作用的数据集。这是一个生物信息学领域中的重要任务。</a:t>
            </a:r>
            <a:endParaRPr lang="zh-CN" altLang="zh-CN" sz="2000" dirty="0">
              <a:effectLst/>
              <a:latin typeface="Times New Roman" panose="02020603050405020304" pitchFamily="18" charset="0"/>
              <a:ea typeface="宋体" panose="02010600030101010101" pitchFamily="2" charset="-122"/>
            </a:endParaRPr>
          </a:p>
          <a:p>
            <a:pPr marL="342900" indent="-342900" algn="just" latinLnBrk="0">
              <a:lnSpc>
                <a:spcPct val="100000"/>
              </a:lnSpc>
              <a:buFont typeface="Arial" panose="020B0604020202020204" pitchFamily="34" charset="0"/>
              <a:buChar char="•"/>
            </a:pPr>
            <a:r>
              <a:rPr lang="en-US" altLang="zh-CN" sz="2000" dirty="0">
                <a:effectLst/>
                <a:latin typeface="Times New Roman" panose="02020603050405020304" pitchFamily="18" charset="0"/>
                <a:ea typeface="宋体" panose="02010600030101010101" pitchFamily="2" charset="-122"/>
                <a:sym typeface="+mn-ea"/>
              </a:rPr>
              <a:t>OGB(Open Graph Benchmark)</a:t>
            </a:r>
            <a:r>
              <a:rPr lang="zh-CN" altLang="zh-CN" sz="2000" dirty="0">
                <a:effectLst/>
                <a:latin typeface="Times New Roman" panose="02020603050405020304" pitchFamily="18" charset="0"/>
                <a:ea typeface="宋体" panose="02010600030101010101" pitchFamily="2" charset="-122"/>
                <a:sym typeface="+mn-ea"/>
              </a:rPr>
              <a:t>数据集：这是一个包含大量图数据集的库，用于评估图神经网络模型的性能。</a:t>
            </a:r>
            <a:endParaRPr lang="zh-CN" altLang="zh-CN" sz="2000" dirty="0">
              <a:effectLst/>
              <a:latin typeface="Times New Roman" panose="02020603050405020304" pitchFamily="18" charset="0"/>
              <a:ea typeface="宋体" panose="02010600030101010101" pitchFamily="2" charset="-122"/>
            </a:endParaRPr>
          </a:p>
          <a:p>
            <a:pPr marL="342900" indent="-342900" algn="just" latinLnBrk="0">
              <a:lnSpc>
                <a:spcPct val="100000"/>
              </a:lnSpc>
              <a:buFont typeface="Arial" panose="020B0604020202020204" pitchFamily="34" charset="0"/>
              <a:buChar char="•"/>
            </a:pPr>
            <a:r>
              <a:rPr lang="en-US" altLang="zh-CN" sz="2000" dirty="0" err="1">
                <a:effectLst/>
                <a:latin typeface="Times New Roman" panose="02020603050405020304" pitchFamily="18" charset="0"/>
                <a:ea typeface="宋体" panose="02010600030101010101" pitchFamily="2" charset="-122"/>
                <a:sym typeface="+mn-ea"/>
              </a:rPr>
              <a:t>TUDataset: A collection of benchmark datasets for learning with graphs. </a:t>
            </a:r>
            <a:r>
              <a:rPr lang="zh-CN" altLang="zh-CN" sz="2000" dirty="0">
                <a:effectLst/>
                <a:latin typeface="Times New Roman" panose="02020603050405020304" pitchFamily="18" charset="0"/>
                <a:ea typeface="宋体" panose="02010600030101010101" pitchFamily="2" charset="-122"/>
                <a:sym typeface="+mn-ea"/>
              </a:rPr>
              <a:t>这是一系列图数据集，涵盖了不同领域的应用，包括社交网络、分子化学、电子电路等。</a:t>
            </a:r>
            <a:endParaRPr lang="zh-CN" altLang="zh-CN" sz="2000" dirty="0">
              <a:effectLst/>
              <a:latin typeface="Times New Roman" panose="02020603050405020304" pitchFamily="18" charset="0"/>
              <a:ea typeface="宋体" panose="02010600030101010101" pitchFamily="2" charset="-122"/>
              <a:sym typeface="+mn-ea"/>
            </a:endParaRPr>
          </a:p>
          <a:p>
            <a:pPr marL="342900" indent="-342900" algn="just" latinLnBrk="0">
              <a:lnSpc>
                <a:spcPct val="100000"/>
              </a:lnSpc>
              <a:buFont typeface="Arial" panose="020B0604020202020204" pitchFamily="34" charset="0"/>
              <a:buChar char="•"/>
            </a:pPr>
            <a:r>
              <a:rPr lang="en-US" altLang="zh-CN" sz="2000" dirty="0">
                <a:effectLst/>
                <a:latin typeface="Times New Roman" panose="02020603050405020304" pitchFamily="18" charset="0"/>
                <a:ea typeface="宋体" panose="02010600030101010101" pitchFamily="2" charset="-122"/>
                <a:sym typeface="+mn-ea"/>
              </a:rPr>
              <a:t>MOT15</a:t>
            </a:r>
            <a:r>
              <a:rPr lang="zh-CN" altLang="en-US" sz="2000" dirty="0">
                <a:effectLst/>
                <a:latin typeface="Times New Roman" panose="02020603050405020304" pitchFamily="18" charset="0"/>
                <a:ea typeface="宋体" panose="02010600030101010101" pitchFamily="2" charset="-122"/>
                <a:sym typeface="+mn-ea"/>
              </a:rPr>
              <a:t>数据集：是多对象跟踪的数据集，包含</a:t>
            </a:r>
            <a:r>
              <a:rPr lang="en-US" altLang="zh-CN" sz="2000" dirty="0">
                <a:effectLst/>
                <a:latin typeface="Times New Roman" panose="02020603050405020304" pitchFamily="18" charset="0"/>
                <a:ea typeface="宋体" panose="02010600030101010101" pitchFamily="2" charset="-122"/>
                <a:sym typeface="+mn-ea"/>
              </a:rPr>
              <a:t>11</a:t>
            </a:r>
            <a:r>
              <a:rPr lang="zh-CN" altLang="en-US" sz="2000" dirty="0">
                <a:effectLst/>
                <a:latin typeface="Times New Roman" panose="02020603050405020304" pitchFamily="18" charset="0"/>
                <a:ea typeface="宋体" panose="02010600030101010101" pitchFamily="2" charset="-122"/>
                <a:sym typeface="+mn-ea"/>
              </a:rPr>
              <a:t>个不同的室内和室外场景，以行人为目标检测的对象。</a:t>
            </a:r>
            <a:endParaRPr lang="zh-CN" altLang="en-US" sz="2000" dirty="0">
              <a:effectLst/>
              <a:latin typeface="Times New Roman" panose="02020603050405020304" pitchFamily="18" charset="0"/>
              <a:ea typeface="宋体" panose="02010600030101010101" pitchFamily="2" charset="-122"/>
              <a:sym typeface="+mn-ea"/>
            </a:endParaRPr>
          </a:p>
          <a:p>
            <a:pPr marL="342900" indent="-342900" algn="just" latinLnBrk="0">
              <a:lnSpc>
                <a:spcPct val="100000"/>
              </a:lnSpc>
              <a:buFont typeface="Arial" panose="020B0604020202020204" pitchFamily="34" charset="0"/>
              <a:buChar char="•"/>
            </a:pPr>
            <a:r>
              <a:rPr lang="en-US" altLang="zh-CN" sz="2000" dirty="0">
                <a:effectLst/>
                <a:latin typeface="Times New Roman" panose="02020603050405020304" pitchFamily="18" charset="0"/>
                <a:ea typeface="宋体" panose="02010600030101010101" pitchFamily="2" charset="-122"/>
                <a:sym typeface="+mn-ea"/>
              </a:rPr>
              <a:t>Visual Genome</a:t>
            </a:r>
            <a:r>
              <a:rPr lang="zh-CN" altLang="en-US" sz="2000" dirty="0">
                <a:effectLst/>
                <a:latin typeface="Times New Roman" panose="02020603050405020304" pitchFamily="18" charset="0"/>
                <a:ea typeface="宋体" panose="02010600030101010101" pitchFamily="2" charset="-122"/>
                <a:sym typeface="+mn-ea"/>
              </a:rPr>
              <a:t>数据集：包含</a:t>
            </a:r>
            <a:r>
              <a:rPr lang="en-US" altLang="zh-CN" sz="2000" dirty="0">
                <a:effectLst/>
                <a:latin typeface="Times New Roman" panose="02020603050405020304" pitchFamily="18" charset="0"/>
                <a:ea typeface="宋体" panose="02010600030101010101" pitchFamily="2" charset="-122"/>
                <a:sym typeface="+mn-ea"/>
              </a:rPr>
              <a:t>108077</a:t>
            </a:r>
            <a:r>
              <a:rPr lang="zh-CN" altLang="en-US" sz="2000" dirty="0">
                <a:effectLst/>
                <a:latin typeface="Times New Roman" panose="02020603050405020304" pitchFamily="18" charset="0"/>
                <a:ea typeface="宋体" panose="02010600030101010101" pitchFamily="2" charset="-122"/>
                <a:sym typeface="+mn-ea"/>
              </a:rPr>
              <a:t>幅图片及图片中的对象关系组成的场景图。其中每幅图片平均包含</a:t>
            </a:r>
            <a:r>
              <a:rPr lang="en-US" altLang="zh-CN" sz="2000" dirty="0">
                <a:effectLst/>
                <a:latin typeface="Times New Roman" panose="02020603050405020304" pitchFamily="18" charset="0"/>
                <a:ea typeface="宋体" panose="02010600030101010101" pitchFamily="2" charset="-122"/>
                <a:sym typeface="+mn-ea"/>
              </a:rPr>
              <a:t>35</a:t>
            </a:r>
            <a:r>
              <a:rPr lang="zh-CN" altLang="en-US" sz="2000" dirty="0">
                <a:effectLst/>
                <a:latin typeface="Times New Roman" panose="02020603050405020304" pitchFamily="18" charset="0"/>
                <a:ea typeface="宋体" panose="02010600030101010101" pitchFamily="2" charset="-122"/>
                <a:sym typeface="+mn-ea"/>
              </a:rPr>
              <a:t>个对象，</a:t>
            </a:r>
            <a:r>
              <a:rPr lang="en-US" altLang="zh-CN" sz="2000" dirty="0">
                <a:effectLst/>
                <a:latin typeface="Times New Roman" panose="02020603050405020304" pitchFamily="18" charset="0"/>
                <a:ea typeface="宋体" panose="02010600030101010101" pitchFamily="2" charset="-122"/>
                <a:sym typeface="+mn-ea"/>
              </a:rPr>
              <a:t>26</a:t>
            </a:r>
            <a:r>
              <a:rPr lang="zh-CN" altLang="en-US" sz="2000" dirty="0">
                <a:effectLst/>
                <a:latin typeface="Times New Roman" panose="02020603050405020304" pitchFamily="18" charset="0"/>
                <a:ea typeface="宋体" panose="02010600030101010101" pitchFamily="2" charset="-122"/>
                <a:sym typeface="+mn-ea"/>
              </a:rPr>
              <a:t>个属性和</a:t>
            </a:r>
            <a:r>
              <a:rPr lang="en-US" altLang="zh-CN" sz="2000" dirty="0">
                <a:effectLst/>
                <a:latin typeface="Times New Roman" panose="02020603050405020304" pitchFamily="18" charset="0"/>
                <a:ea typeface="宋体" panose="02010600030101010101" pitchFamily="2" charset="-122"/>
                <a:sym typeface="+mn-ea"/>
              </a:rPr>
              <a:t>21</a:t>
            </a:r>
            <a:r>
              <a:rPr lang="zh-CN" altLang="en-US" sz="2000" dirty="0">
                <a:effectLst/>
                <a:latin typeface="Times New Roman" panose="02020603050405020304" pitchFamily="18" charset="0"/>
                <a:ea typeface="宋体" panose="02010600030101010101" pitchFamily="2" charset="-122"/>
                <a:sym typeface="+mn-ea"/>
              </a:rPr>
              <a:t>对对象间的成对关系。</a:t>
            </a:r>
            <a:endParaRPr lang="zh-CN" altLang="en-US" sz="2000" dirty="0">
              <a:effectLst/>
              <a:latin typeface="Times New Roman" panose="02020603050405020304" pitchFamily="18" charset="0"/>
              <a:ea typeface="宋体" panose="02010600030101010101" pitchFamily="2" charset="-122"/>
              <a:sym typeface="+mn-ea"/>
            </a:endParaRPr>
          </a:p>
        </p:txBody>
      </p:sp>
    </p:spTree>
  </p:cSld>
  <p:clrMapOvr>
    <a:masterClrMapping/>
  </p:clrMapOvr>
  <p:transition advTm="800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常用开发框架</a:t>
            </a:r>
            <a:r>
              <a:rPr lang="en-US" altLang="zh-CN" dirty="0">
                <a:solidFill>
                  <a:schemeClr val="tx1"/>
                </a:solidFill>
                <a:sym typeface="+mn-ea"/>
              </a:rPr>
              <a:t>-</a:t>
            </a:r>
            <a:r>
              <a:rPr lang="en-US" altLang="zh-CN" kern="100" dirty="0">
                <a:latin typeface="+mj-ea"/>
                <a:cs typeface="宋体" panose="02010600030101010101" pitchFamily="2" charset="-122"/>
                <a:sym typeface="+mn-ea"/>
              </a:rPr>
              <a:t>PyG</a:t>
            </a:r>
            <a:endParaRPr lang="en-US" altLang="zh-CN" dirty="0">
              <a:solidFill>
                <a:schemeClr val="tx1"/>
              </a:solidFill>
              <a:sym typeface="+mn-ea"/>
            </a:endParaRPr>
          </a:p>
        </p:txBody>
      </p:sp>
      <p:sp>
        <p:nvSpPr>
          <p:cNvPr id="3" name="矩形 2"/>
          <p:cNvSpPr/>
          <p:nvPr/>
        </p:nvSpPr>
        <p:spPr>
          <a:xfrm>
            <a:off x="668655" y="1226820"/>
            <a:ext cx="10843260" cy="5169535"/>
          </a:xfrm>
          <a:prstGeom prst="rect">
            <a:avLst/>
          </a:prstGeom>
        </p:spPr>
        <p:txBody>
          <a:bodyPr wrap="square">
            <a:spAutoFit/>
          </a:bodyPr>
          <a:lstStyle/>
          <a:p>
            <a:pPr algn="just">
              <a:lnSpc>
                <a:spcPct val="150000"/>
              </a:lnSpc>
              <a:spcAft>
                <a:spcPts val="0"/>
              </a:spcAft>
            </a:pPr>
            <a:r>
              <a:rPr lang="en-US" altLang="zh-CN" sz="2000" kern="100" dirty="0">
                <a:latin typeface="+mj-ea"/>
                <a:ea typeface="+mj-ea"/>
                <a:cs typeface="宋体" panose="02010600030101010101" pitchFamily="2" charset="-122"/>
              </a:rPr>
              <a:t>       PyG(PyTorch geometric library, PyG)</a:t>
            </a:r>
            <a:r>
              <a:rPr lang="zh-CN" altLang="en-US" sz="2000" kern="100" dirty="0">
                <a:latin typeface="+mj-ea"/>
                <a:ea typeface="+mj-ea"/>
                <a:cs typeface="宋体" panose="02010600030101010101" pitchFamily="2" charset="-122"/>
              </a:rPr>
              <a:t>，官网：</a:t>
            </a:r>
            <a:r>
              <a:rPr lang="en-US" altLang="zh-CN" sz="2000" kern="100" dirty="0">
                <a:latin typeface="+mj-ea"/>
                <a:ea typeface="+mj-ea"/>
                <a:cs typeface="宋体" panose="02010600030101010101" pitchFamily="2" charset="-122"/>
              </a:rPr>
              <a:t>https://pyg.org/</a:t>
            </a:r>
            <a:r>
              <a:rPr lang="zh-CN" altLang="en-US" sz="2000" kern="100" dirty="0">
                <a:latin typeface="+mj-ea"/>
                <a:ea typeface="+mj-ea"/>
                <a:cs typeface="宋体" panose="02010600030101010101" pitchFamily="2" charset="-122"/>
              </a:rPr>
              <a:t>。</a:t>
            </a:r>
            <a:endParaRPr lang="zh-CN" altLang="en-US" sz="2000" kern="100" dirty="0">
              <a:latin typeface="+mj-ea"/>
              <a:ea typeface="+mj-ea"/>
              <a:cs typeface="宋体" panose="02010600030101010101" pitchFamily="2" charset="-122"/>
            </a:endParaRPr>
          </a:p>
          <a:p>
            <a:pPr algn="just">
              <a:lnSpc>
                <a:spcPct val="150000"/>
              </a:lnSpc>
              <a:spcAft>
                <a:spcPts val="0"/>
              </a:spcAft>
            </a:pPr>
            <a:r>
              <a:rPr lang="zh-CN" altLang="en-US" sz="2000" kern="100" dirty="0">
                <a:latin typeface="+mj-ea"/>
                <a:ea typeface="+mj-ea"/>
                <a:cs typeface="宋体" panose="02010600030101010101" pitchFamily="2" charset="-122"/>
              </a:rPr>
              <a:t> </a:t>
            </a:r>
            <a:r>
              <a:rPr lang="en-US" altLang="zh-CN" sz="2000" kern="100" dirty="0">
                <a:latin typeface="+mj-ea"/>
                <a:ea typeface="+mj-ea"/>
                <a:cs typeface="宋体" panose="02010600030101010101" pitchFamily="2" charset="-122"/>
              </a:rPr>
              <a:t>      PyG</a:t>
            </a:r>
            <a:r>
              <a:rPr lang="zh-CN" altLang="en-US" sz="2000" kern="100" dirty="0">
                <a:latin typeface="+mj-ea"/>
                <a:ea typeface="+mj-ea"/>
                <a:cs typeface="宋体" panose="02010600030101010101" pitchFamily="2" charset="-122"/>
              </a:rPr>
              <a:t>是一个基于</a:t>
            </a:r>
            <a:r>
              <a:rPr lang="en-US" altLang="zh-CN" sz="2000" kern="100" dirty="0">
                <a:latin typeface="+mj-ea"/>
                <a:ea typeface="+mj-ea"/>
                <a:cs typeface="宋体" panose="02010600030101010101" pitchFamily="2" charset="-122"/>
              </a:rPr>
              <a:t>PyTorch</a:t>
            </a:r>
            <a:r>
              <a:rPr lang="zh-CN" altLang="en-US" sz="2000" kern="100" dirty="0">
                <a:latin typeface="+mj-ea"/>
                <a:ea typeface="+mj-ea"/>
                <a:cs typeface="宋体" panose="02010600030101010101" pitchFamily="2" charset="-122"/>
              </a:rPr>
              <a:t>的图神经网络库</a:t>
            </a:r>
            <a:r>
              <a:rPr lang="zh-CN" altLang="en-US" sz="2000" kern="100" dirty="0">
                <a:latin typeface="+mj-ea"/>
                <a:ea typeface="+mj-ea"/>
                <a:cs typeface="宋体" panose="02010600030101010101" pitchFamily="2" charset="-122"/>
                <a:sym typeface="+mn-ea"/>
              </a:rPr>
              <a:t>，</a:t>
            </a:r>
            <a:r>
              <a:rPr lang="zh-CN" altLang="en-US" sz="2000" kern="100" dirty="0">
                <a:latin typeface="+mj-ea"/>
                <a:ea typeface="+mj-ea"/>
                <a:cs typeface="宋体" panose="02010600030101010101" pitchFamily="2" charset="-122"/>
                <a:sym typeface="+mn-ea"/>
              </a:rPr>
              <a:t>并在学术界和工业界广泛应用</a:t>
            </a:r>
            <a:r>
              <a:rPr lang="zh-CN" altLang="en-US" sz="2000" kern="100" dirty="0">
                <a:latin typeface="+mj-ea"/>
                <a:ea typeface="+mj-ea"/>
                <a:cs typeface="宋体" panose="02010600030101010101" pitchFamily="2" charset="-122"/>
              </a:rPr>
              <a:t>，其目标是为研究人员和开发者提供处理图数据和图神经网络模型的工具和框架。</a:t>
            </a:r>
            <a:endParaRPr lang="zh-CN" altLang="en-US" sz="2000" kern="100" dirty="0">
              <a:latin typeface="+mj-ea"/>
              <a:ea typeface="+mj-ea"/>
              <a:cs typeface="宋体" panose="02010600030101010101" pitchFamily="2" charset="-122"/>
            </a:endParaRPr>
          </a:p>
          <a:p>
            <a:pPr marL="800100" lvl="1" indent="-342900" algn="just">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sym typeface="+mn-ea"/>
              </a:rPr>
              <a:t>PyG提供了</a:t>
            </a:r>
            <a:r>
              <a:rPr lang="zh-CN" altLang="en-US" sz="2000" kern="100" dirty="0">
                <a:latin typeface="+mj-ea"/>
                <a:ea typeface="+mj-ea"/>
                <a:cs typeface="宋体" panose="02010600030101010101" pitchFamily="2" charset="-122"/>
              </a:rPr>
              <a:t>高效的图数据处理工具。</a:t>
            </a:r>
            <a:r>
              <a:rPr lang="zh-CN" altLang="en-US" sz="2000" kern="100" dirty="0">
                <a:latin typeface="+mj-ea"/>
                <a:ea typeface="+mj-ea"/>
                <a:cs typeface="宋体" panose="02010600030101010101" pitchFamily="2" charset="-122"/>
                <a:sym typeface="+mn-ea"/>
              </a:rPr>
              <a:t>PyG支持多种图数据格式，包括</a:t>
            </a:r>
            <a:r>
              <a:rPr lang="zh-CN" altLang="en-US" sz="2000" kern="100" dirty="0">
                <a:latin typeface="+mj-ea"/>
                <a:ea typeface="+mj-ea"/>
                <a:cs typeface="宋体" panose="02010600030101010101" pitchFamily="2" charset="-122"/>
              </a:rPr>
              <a:t>节点特征、边索引、</a:t>
            </a:r>
            <a:r>
              <a:rPr lang="zh-CN" altLang="en-US" sz="2000" kern="100" dirty="0">
                <a:latin typeface="+mj-ea"/>
                <a:ea typeface="+mj-ea"/>
                <a:cs typeface="宋体" panose="02010600030101010101" pitchFamily="2" charset="-122"/>
                <a:sym typeface="+mn-ea"/>
              </a:rPr>
              <a:t>边列表和邻接矩阵</a:t>
            </a:r>
            <a:r>
              <a:rPr lang="zh-CN" altLang="en-US" sz="2000" kern="100" dirty="0">
                <a:latin typeface="+mj-ea"/>
                <a:ea typeface="+mj-ea"/>
                <a:cs typeface="宋体" panose="02010600030101010101" pitchFamily="2" charset="-122"/>
              </a:rPr>
              <a:t>的表示，并提供了图操作函数和数据转换工具。</a:t>
            </a:r>
            <a:endParaRPr lang="zh-CN" altLang="en-US" sz="2000" kern="100" dirty="0">
              <a:latin typeface="+mj-ea"/>
              <a:ea typeface="+mj-ea"/>
              <a:cs typeface="宋体" panose="02010600030101010101" pitchFamily="2" charset="-122"/>
            </a:endParaRPr>
          </a:p>
          <a:p>
            <a:pPr marL="800100" lvl="1" indent="-342900" algn="just">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sym typeface="+mn-ea"/>
              </a:rPr>
              <a:t>PyG与PyTorch深度学习框架无缝集成，允许用户使用PyTorch的功能和工具，如张量计算、自动求导等，来构建和训练图神经网络。</a:t>
            </a:r>
            <a:endParaRPr lang="zh-CN" altLang="en-US" sz="2000" kern="100" dirty="0">
              <a:latin typeface="+mj-ea"/>
              <a:ea typeface="+mj-ea"/>
              <a:cs typeface="宋体" panose="02010600030101010101" pitchFamily="2" charset="-122"/>
              <a:sym typeface="+mn-ea"/>
            </a:endParaRPr>
          </a:p>
          <a:p>
            <a:pPr marL="800100" lvl="1" indent="-342900" algn="just">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sym typeface="+mn-ea"/>
              </a:rPr>
              <a:t>PyG提供了各种</a:t>
            </a:r>
            <a:r>
              <a:rPr lang="zh-CN" altLang="en-US" sz="2000" kern="100" dirty="0">
                <a:latin typeface="+mj-ea"/>
                <a:ea typeface="+mj-ea"/>
                <a:cs typeface="宋体" panose="02010600030101010101" pitchFamily="2" charset="-122"/>
                <a:sym typeface="+mn-ea"/>
              </a:rPr>
              <a:t>经典和最新GNN模型的实现，包括GCN、GraphSAGE、</a:t>
            </a:r>
            <a:r>
              <a:rPr lang="zh-CN" altLang="en-US" sz="2000" kern="100" dirty="0">
                <a:latin typeface="+mj-ea"/>
                <a:ea typeface="+mj-ea"/>
                <a:cs typeface="宋体" panose="02010600030101010101" pitchFamily="2" charset="-122"/>
                <a:sym typeface="+mn-ea"/>
              </a:rPr>
              <a:t>GAT和GAE</a:t>
            </a:r>
            <a:r>
              <a:rPr lang="zh-CN" altLang="en-US" sz="2000" kern="100" dirty="0">
                <a:latin typeface="+mj-ea"/>
                <a:ea typeface="+mj-ea"/>
                <a:cs typeface="宋体" panose="02010600030101010101" pitchFamily="2" charset="-122"/>
                <a:sym typeface="+mn-ea"/>
              </a:rPr>
              <a:t>等。这些模型可以轻松地用于节点分类、链接预测和图分类等任务。</a:t>
            </a:r>
            <a:endParaRPr lang="zh-CN" altLang="en-US" sz="2000" kern="100" dirty="0">
              <a:latin typeface="+mj-ea"/>
              <a:ea typeface="+mj-ea"/>
              <a:cs typeface="宋体" panose="02010600030101010101" pitchFamily="2" charset="-122"/>
              <a:sym typeface="+mn-ea"/>
            </a:endParaRPr>
          </a:p>
          <a:p>
            <a:pPr marL="800100" lvl="1" indent="-342900" algn="just">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sym typeface="+mn-ea"/>
              </a:rPr>
              <a:t>PyG允许用户自定义图神经网络层和操作，以适应特定的研究需求。</a:t>
            </a:r>
            <a:endParaRPr lang="zh-CN" altLang="en-US" sz="2000" kern="100" dirty="0">
              <a:latin typeface="+mj-ea"/>
              <a:ea typeface="+mj-ea"/>
              <a:cs typeface="宋体" panose="02010600030101010101" pitchFamily="2" charset="-122"/>
              <a:sym typeface="+mn-ea"/>
            </a:endParaRPr>
          </a:p>
          <a:p>
            <a:pPr marL="800100" lvl="1" indent="-342900" algn="just">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sym typeface="+mn-ea"/>
              </a:rPr>
              <a:t>PyG针对大规模图数据进行了优化，使用GPU加速计算，提高了训练速度。</a:t>
            </a:r>
            <a:endParaRPr lang="zh-CN" altLang="en-US" sz="2000" kern="100" dirty="0">
              <a:latin typeface="+mj-ea"/>
              <a:ea typeface="+mj-ea"/>
              <a:cs typeface="宋体" panose="02010600030101010101" pitchFamily="2" charset="-122"/>
            </a:endParaRPr>
          </a:p>
        </p:txBody>
      </p:sp>
    </p:spTree>
  </p:cSld>
  <p:clrMapOvr>
    <a:masterClrMapping/>
  </p:clrMapOvr>
  <p:transition advTm="800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常用开发框架</a:t>
            </a:r>
            <a:r>
              <a:rPr lang="en-US" altLang="zh-CN" dirty="0">
                <a:solidFill>
                  <a:schemeClr val="tx1"/>
                </a:solidFill>
                <a:sym typeface="+mn-ea"/>
              </a:rPr>
              <a:t>-</a:t>
            </a:r>
            <a:r>
              <a:rPr lang="en-US" altLang="zh-CN" kern="100" dirty="0">
                <a:latin typeface="+mj-ea"/>
                <a:cs typeface="宋体" panose="02010600030101010101" pitchFamily="2" charset="-122"/>
                <a:sym typeface="+mn-ea"/>
              </a:rPr>
              <a:t>PyG</a:t>
            </a:r>
            <a:endParaRPr lang="en-US" altLang="zh-CN" dirty="0">
              <a:solidFill>
                <a:schemeClr val="tx1"/>
              </a:solidFill>
            </a:endParaRPr>
          </a:p>
        </p:txBody>
      </p:sp>
      <p:sp>
        <p:nvSpPr>
          <p:cNvPr id="3" name="矩形 2"/>
          <p:cNvSpPr/>
          <p:nvPr/>
        </p:nvSpPr>
        <p:spPr>
          <a:xfrm>
            <a:off x="668814" y="1416715"/>
            <a:ext cx="10669111" cy="4554220"/>
          </a:xfrm>
          <a:prstGeom prst="rect">
            <a:avLst/>
          </a:prstGeom>
        </p:spPr>
        <p:txBody>
          <a:bodyPr wrap="square">
            <a:spAutoFit/>
          </a:bodyPr>
          <a:lstStyle/>
          <a:p>
            <a:pPr marL="800100" lvl="1" indent="-342900" algn="just">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sym typeface="+mn-ea"/>
              </a:rPr>
              <a:t>PyG内置许多常用的图数据集。例如Cora、CiteSeer和PubMed等，方便用户进行实验和研究。PyTorch Geometric内置图数据集包括5个部分：Homogeneous Datasets（同构数据集）、Heterogeneous Datasets（异构数据集）、Synthetic Datasets（合成数据集）、Graph Generators（图形发生器）和Motif Generators（基调发生器），其中每个部分都提供了很多不同的数据集给用户使用。</a:t>
            </a:r>
            <a:endParaRPr lang="zh-CN" altLang="en-US" sz="2000" kern="100" dirty="0">
              <a:latin typeface="+mj-ea"/>
              <a:ea typeface="+mj-ea"/>
              <a:cs typeface="宋体" panose="02010600030101010101" pitchFamily="2" charset="-122"/>
            </a:endParaRPr>
          </a:p>
          <a:p>
            <a:pPr marL="800100" lvl="1" indent="-342900" algn="just" latinLnBrk="0">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sym typeface="+mn-ea"/>
              </a:rPr>
              <a:t>PyG提供了可视化工具，用于可视化和分析图数据。</a:t>
            </a:r>
            <a:endParaRPr lang="zh-CN" altLang="en-US" sz="2000" kern="100" dirty="0">
              <a:latin typeface="+mj-ea"/>
              <a:ea typeface="+mj-ea"/>
              <a:cs typeface="宋体" panose="02010600030101010101" pitchFamily="2" charset="-122"/>
            </a:endParaRPr>
          </a:p>
          <a:p>
            <a:pPr marL="800100" lvl="1" indent="-342900" algn="just" latinLnBrk="0">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sym typeface="+mn-ea"/>
              </a:rPr>
              <a:t>PyG具有</a:t>
            </a:r>
            <a:r>
              <a:rPr lang="zh-CN" altLang="en-US" sz="2000" kern="100" dirty="0">
                <a:latin typeface="+mj-ea"/>
                <a:ea typeface="+mj-ea"/>
                <a:cs typeface="宋体" panose="02010600030101010101" pitchFamily="2" charset="-122"/>
                <a:sym typeface="+mn-ea"/>
              </a:rPr>
              <a:t>广泛的应用领域。 PyG的应用领域包括社交网络分析、推荐系统、生物信息学和化学分子建模等。它适用于处理各种类型的图数据，无论是静态图还是动态图，无向图还是有向图，都可以通过PyG进行有效的处理和分析。</a:t>
            </a:r>
            <a:endParaRPr lang="zh-CN" altLang="en-US" sz="2000" kern="100" dirty="0">
              <a:latin typeface="+mj-ea"/>
              <a:ea typeface="+mj-ea"/>
              <a:cs typeface="宋体" panose="02010600030101010101" pitchFamily="2" charset="-122"/>
            </a:endParaRPr>
          </a:p>
          <a:p>
            <a:pPr marL="0" indent="0" algn="just" latinLnBrk="0">
              <a:lnSpc>
                <a:spcPct val="100000"/>
              </a:lnSpc>
            </a:pPr>
            <a:endParaRPr lang="zh-CN" altLang="en-US" sz="2000" kern="100" dirty="0">
              <a:latin typeface="+mj-ea"/>
              <a:ea typeface="+mj-ea"/>
              <a:cs typeface="宋体" panose="02010600030101010101" pitchFamily="2" charset="-122"/>
            </a:endParaRPr>
          </a:p>
        </p:txBody>
      </p:sp>
    </p:spTree>
  </p:cSld>
  <p:clrMapOvr>
    <a:masterClrMapping/>
  </p:clrMapOvr>
  <p:transition advTm="800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常用开发框架</a:t>
            </a:r>
            <a:r>
              <a:rPr lang="en-US" altLang="zh-CN" dirty="0">
                <a:solidFill>
                  <a:schemeClr val="tx1"/>
                </a:solidFill>
                <a:sym typeface="+mn-ea"/>
              </a:rPr>
              <a:t>-</a:t>
            </a:r>
            <a:r>
              <a:rPr lang="en-US" altLang="zh-CN" kern="100" dirty="0">
                <a:latin typeface="+mj-ea"/>
                <a:cs typeface="宋体" panose="02010600030101010101" pitchFamily="2" charset="-122"/>
                <a:sym typeface="+mn-ea"/>
              </a:rPr>
              <a:t>PyG</a:t>
            </a:r>
            <a:endParaRPr lang="en-US" altLang="zh-CN" dirty="0">
              <a:solidFill>
                <a:schemeClr val="tx1"/>
              </a:solidFill>
            </a:endParaRPr>
          </a:p>
        </p:txBody>
      </p:sp>
      <p:sp>
        <p:nvSpPr>
          <p:cNvPr id="4" name="文本框 3"/>
          <p:cNvSpPr txBox="1"/>
          <p:nvPr/>
        </p:nvSpPr>
        <p:spPr>
          <a:xfrm>
            <a:off x="668655" y="1615440"/>
            <a:ext cx="10891520" cy="3784600"/>
          </a:xfrm>
          <a:prstGeom prst="rect">
            <a:avLst/>
          </a:prstGeom>
          <a:noFill/>
        </p:spPr>
        <p:txBody>
          <a:bodyPr wrap="square" rtlCol="0" anchor="t">
            <a:spAutoFit/>
          </a:bodyPr>
          <a:p>
            <a:pPr marL="0" indent="0" algn="just" latinLnBrk="0">
              <a:lnSpc>
                <a:spcPct val="100000"/>
              </a:lnSpc>
            </a:pPr>
            <a:r>
              <a:rPr lang="en-US" altLang="zh-CN" dirty="0" err="1">
                <a:effectLst/>
                <a:latin typeface="Times New Roman" panose="02020603050405020304" pitchFamily="18" charset="0"/>
                <a:ea typeface="宋体" panose="02010600030101010101" pitchFamily="2" charset="-122"/>
                <a:sym typeface="+mn-ea"/>
              </a:rPr>
              <a:t>PyTorch</a:t>
            </a:r>
            <a:r>
              <a:rPr lang="en-US" altLang="zh-CN" dirty="0">
                <a:effectLst/>
                <a:latin typeface="Times New Roman" panose="02020603050405020304" pitchFamily="18" charset="0"/>
                <a:ea typeface="宋体" panose="02010600030101010101" pitchFamily="2" charset="-122"/>
                <a:sym typeface="+mn-ea"/>
              </a:rPr>
              <a:t> Geometric</a:t>
            </a:r>
            <a:r>
              <a:rPr lang="zh-CN" altLang="en-US" dirty="0">
                <a:effectLst/>
                <a:latin typeface="Times New Roman" panose="02020603050405020304" pitchFamily="18" charset="0"/>
                <a:ea typeface="宋体" panose="02010600030101010101" pitchFamily="2" charset="-122"/>
                <a:sym typeface="+mn-ea"/>
              </a:rPr>
              <a:t>主要包含以下几个模块：</a:t>
            </a:r>
            <a:endParaRPr lang="zh-CN" altLang="en-US" dirty="0">
              <a:effectLst/>
              <a:latin typeface="Times New Roman" panose="02020603050405020304" pitchFamily="18" charset="0"/>
              <a:ea typeface="宋体" panose="02010600030101010101" pitchFamily="2" charset="-122"/>
            </a:endParaRPr>
          </a:p>
          <a:p>
            <a:pPr marL="800100" lvl="1" indent="-342900" algn="just" latinLnBrk="0">
              <a:lnSpc>
                <a:spcPct val="100000"/>
              </a:lnSpc>
              <a:buFont typeface="Arial" panose="020B0604020202020204" pitchFamily="34" charset="0"/>
              <a:buChar char="•"/>
            </a:pPr>
            <a:r>
              <a:rPr lang="en-US" altLang="zh-CN" dirty="0" err="1">
                <a:effectLst/>
                <a:latin typeface="Times New Roman" panose="02020603050405020304" pitchFamily="18" charset="0"/>
                <a:ea typeface="宋体" panose="02010600030101010101" pitchFamily="2" charset="-122"/>
                <a:sym typeface="+mn-ea"/>
              </a:rPr>
              <a:t>torch_geometric</a:t>
            </a:r>
            <a:r>
              <a:rPr lang="zh-CN" altLang="en-US" dirty="0">
                <a:effectLst/>
                <a:latin typeface="Times New Roman" panose="02020603050405020304" pitchFamily="18" charset="0"/>
                <a:ea typeface="宋体" panose="02010600030101010101" pitchFamily="2" charset="-122"/>
                <a:sym typeface="+mn-ea"/>
              </a:rPr>
              <a:t>：主模块；</a:t>
            </a:r>
            <a:endParaRPr lang="zh-CN" altLang="en-US" dirty="0">
              <a:effectLst/>
              <a:latin typeface="Times New Roman" panose="02020603050405020304" pitchFamily="18" charset="0"/>
              <a:ea typeface="宋体" panose="02010600030101010101" pitchFamily="2" charset="-122"/>
            </a:endParaRPr>
          </a:p>
          <a:p>
            <a:pPr marL="800100" lvl="1" indent="-342900" algn="just" latinLnBrk="0">
              <a:lnSpc>
                <a:spcPct val="100000"/>
              </a:lnSpc>
              <a:buFont typeface="Arial" panose="020B0604020202020204" pitchFamily="34" charset="0"/>
              <a:buChar char="•"/>
            </a:pPr>
            <a:r>
              <a:rPr lang="en-US" altLang="zh-CN" dirty="0" err="1">
                <a:effectLst/>
                <a:latin typeface="Times New Roman" panose="02020603050405020304" pitchFamily="18" charset="0"/>
                <a:ea typeface="宋体" panose="02010600030101010101" pitchFamily="2" charset="-122"/>
                <a:sym typeface="+mn-ea"/>
              </a:rPr>
              <a:t>torch_geometric.nn</a:t>
            </a:r>
            <a:r>
              <a:rPr lang="zh-CN" altLang="en-US" dirty="0">
                <a:effectLst/>
                <a:latin typeface="Times New Roman" panose="02020603050405020304" pitchFamily="18" charset="0"/>
                <a:ea typeface="宋体" panose="02010600030101010101" pitchFamily="2" charset="-122"/>
                <a:sym typeface="+mn-ea"/>
              </a:rPr>
              <a:t>：搭建图神经网络层；</a:t>
            </a:r>
            <a:endParaRPr lang="zh-CN" altLang="en-US" dirty="0">
              <a:effectLst/>
              <a:latin typeface="Times New Roman" panose="02020603050405020304" pitchFamily="18" charset="0"/>
              <a:ea typeface="宋体" panose="02010600030101010101" pitchFamily="2" charset="-122"/>
            </a:endParaRPr>
          </a:p>
          <a:p>
            <a:pPr marL="800100" lvl="1" indent="-342900" algn="just" latinLnBrk="0">
              <a:lnSpc>
                <a:spcPct val="100000"/>
              </a:lnSpc>
              <a:buFont typeface="Arial" panose="020B0604020202020204" pitchFamily="34" charset="0"/>
              <a:buChar char="•"/>
            </a:pPr>
            <a:r>
              <a:rPr lang="en-US" altLang="zh-CN" dirty="0" err="1">
                <a:effectLst/>
                <a:latin typeface="Times New Roman" panose="02020603050405020304" pitchFamily="18" charset="0"/>
                <a:ea typeface="宋体" panose="02010600030101010101" pitchFamily="2" charset="-122"/>
                <a:sym typeface="+mn-ea"/>
              </a:rPr>
              <a:t>torch_geometric.data</a:t>
            </a:r>
            <a:r>
              <a:rPr lang="zh-CN" altLang="en-US" dirty="0">
                <a:effectLst/>
                <a:latin typeface="Times New Roman" panose="02020603050405020304" pitchFamily="18" charset="0"/>
                <a:ea typeface="宋体" panose="02010600030101010101" pitchFamily="2" charset="-122"/>
                <a:sym typeface="+mn-ea"/>
              </a:rPr>
              <a:t>：图数据；</a:t>
            </a:r>
            <a:endParaRPr lang="zh-CN" altLang="en-US" dirty="0">
              <a:effectLst/>
              <a:latin typeface="Times New Roman" panose="02020603050405020304" pitchFamily="18" charset="0"/>
              <a:ea typeface="宋体" panose="02010600030101010101" pitchFamily="2" charset="-122"/>
            </a:endParaRPr>
          </a:p>
          <a:p>
            <a:pPr marL="800100" lvl="1" indent="-342900" algn="just" latinLnBrk="0">
              <a:lnSpc>
                <a:spcPct val="100000"/>
              </a:lnSpc>
              <a:buFont typeface="Arial" panose="020B0604020202020204" pitchFamily="34" charset="0"/>
              <a:buChar char="•"/>
            </a:pPr>
            <a:r>
              <a:rPr lang="en-US" altLang="zh-CN" dirty="0" err="1">
                <a:effectLst/>
                <a:latin typeface="Times New Roman" panose="02020603050405020304" pitchFamily="18" charset="0"/>
                <a:ea typeface="宋体" panose="02010600030101010101" pitchFamily="2" charset="-122"/>
                <a:sym typeface="+mn-ea"/>
              </a:rPr>
              <a:t>torch_geometric.loader</a:t>
            </a:r>
            <a:r>
              <a:rPr lang="zh-CN" altLang="en-US" dirty="0">
                <a:effectLst/>
                <a:latin typeface="Times New Roman" panose="02020603050405020304" pitchFamily="18" charset="0"/>
                <a:ea typeface="宋体" panose="02010600030101010101" pitchFamily="2" charset="-122"/>
                <a:sym typeface="+mn-ea"/>
              </a:rPr>
              <a:t>：加载</a:t>
            </a:r>
            <a:r>
              <a:rPr lang="zh-CN" altLang="en-US" dirty="0">
                <a:effectLst/>
                <a:latin typeface="Times New Roman" panose="02020603050405020304" pitchFamily="18" charset="0"/>
                <a:ea typeface="宋体" panose="02010600030101010101" pitchFamily="2" charset="-122"/>
                <a:sym typeface="+mn-ea"/>
              </a:rPr>
              <a:t>图</a:t>
            </a:r>
            <a:r>
              <a:rPr lang="zh-CN" altLang="en-US" dirty="0">
                <a:effectLst/>
                <a:latin typeface="Times New Roman" panose="02020603050405020304" pitchFamily="18" charset="0"/>
                <a:ea typeface="宋体" panose="02010600030101010101" pitchFamily="2" charset="-122"/>
                <a:sym typeface="+mn-ea"/>
              </a:rPr>
              <a:t>数据；</a:t>
            </a:r>
            <a:endParaRPr lang="zh-CN" altLang="en-US" dirty="0">
              <a:effectLst/>
              <a:latin typeface="Times New Roman" panose="02020603050405020304" pitchFamily="18" charset="0"/>
              <a:ea typeface="宋体" panose="02010600030101010101" pitchFamily="2" charset="-122"/>
            </a:endParaRPr>
          </a:p>
          <a:p>
            <a:pPr marL="800100" lvl="1" indent="-342900" algn="just" latinLnBrk="0">
              <a:lnSpc>
                <a:spcPct val="100000"/>
              </a:lnSpc>
              <a:buFont typeface="Arial" panose="020B0604020202020204" pitchFamily="34" charset="0"/>
              <a:buChar char="•"/>
            </a:pPr>
            <a:r>
              <a:rPr lang="en-US" altLang="zh-CN" dirty="0" err="1">
                <a:effectLst/>
                <a:latin typeface="Times New Roman" panose="02020603050405020304" pitchFamily="18" charset="0"/>
                <a:ea typeface="宋体" panose="02010600030101010101" pitchFamily="2" charset="-122"/>
                <a:sym typeface="+mn-ea"/>
              </a:rPr>
              <a:t>torch_geometric.datasets</a:t>
            </a:r>
            <a:r>
              <a:rPr lang="zh-CN" altLang="en-US" dirty="0">
                <a:effectLst/>
                <a:latin typeface="Times New Roman" panose="02020603050405020304" pitchFamily="18" charset="0"/>
                <a:ea typeface="宋体" panose="02010600030101010101" pitchFamily="2" charset="-122"/>
                <a:sym typeface="+mn-ea"/>
              </a:rPr>
              <a:t>：常用的图神经网络数据集；</a:t>
            </a:r>
            <a:endParaRPr lang="zh-CN" altLang="en-US" dirty="0">
              <a:effectLst/>
              <a:latin typeface="Times New Roman" panose="02020603050405020304" pitchFamily="18" charset="0"/>
              <a:ea typeface="宋体" panose="02010600030101010101" pitchFamily="2" charset="-122"/>
            </a:endParaRPr>
          </a:p>
          <a:p>
            <a:pPr marL="800100" lvl="1" indent="-342900" algn="just" latinLnBrk="0">
              <a:lnSpc>
                <a:spcPct val="100000"/>
              </a:lnSpc>
              <a:buFont typeface="Arial" panose="020B0604020202020204" pitchFamily="34" charset="0"/>
              <a:buChar char="•"/>
            </a:pPr>
            <a:r>
              <a:rPr lang="en-US" altLang="zh-CN" dirty="0" err="1">
                <a:effectLst/>
                <a:latin typeface="Times New Roman" panose="02020603050405020304" pitchFamily="18" charset="0"/>
                <a:ea typeface="宋体" panose="02010600030101010101" pitchFamily="2" charset="-122"/>
                <a:sym typeface="+mn-ea"/>
              </a:rPr>
              <a:t>torch_geometric.transforms</a:t>
            </a:r>
            <a:r>
              <a:rPr lang="zh-CN" altLang="en-US" dirty="0">
                <a:effectLst/>
                <a:latin typeface="Times New Roman" panose="02020603050405020304" pitchFamily="18" charset="0"/>
                <a:ea typeface="宋体" panose="02010600030101010101" pitchFamily="2" charset="-122"/>
                <a:sym typeface="+mn-ea"/>
              </a:rPr>
              <a:t>：</a:t>
            </a:r>
            <a:r>
              <a:rPr lang="zh-CN" altLang="en-US" dirty="0">
                <a:effectLst/>
                <a:latin typeface="Times New Roman" panose="02020603050405020304" pitchFamily="18" charset="0"/>
                <a:ea typeface="宋体" panose="02010600030101010101" pitchFamily="2" charset="-122"/>
                <a:sym typeface="+mn-ea"/>
              </a:rPr>
              <a:t>图</a:t>
            </a:r>
            <a:r>
              <a:rPr lang="zh-CN" altLang="en-US" dirty="0">
                <a:effectLst/>
                <a:latin typeface="Times New Roman" panose="02020603050405020304" pitchFamily="18" charset="0"/>
                <a:ea typeface="宋体" panose="02010600030101010101" pitchFamily="2" charset="-122"/>
                <a:sym typeface="+mn-ea"/>
              </a:rPr>
              <a:t>数据变换；</a:t>
            </a:r>
            <a:endParaRPr lang="zh-CN" altLang="en-US" dirty="0">
              <a:effectLst/>
              <a:latin typeface="Times New Roman" panose="02020603050405020304" pitchFamily="18" charset="0"/>
              <a:ea typeface="宋体" panose="02010600030101010101" pitchFamily="2" charset="-122"/>
            </a:endParaRPr>
          </a:p>
          <a:p>
            <a:pPr marL="800100" lvl="1" indent="-342900" algn="just" latinLnBrk="0">
              <a:lnSpc>
                <a:spcPct val="100000"/>
              </a:lnSpc>
              <a:buFont typeface="Arial" panose="020B0604020202020204" pitchFamily="34" charset="0"/>
              <a:buChar char="•"/>
            </a:pPr>
            <a:r>
              <a:rPr lang="en-US" altLang="zh-CN" dirty="0" err="1">
                <a:effectLst/>
                <a:latin typeface="Times New Roman" panose="02020603050405020304" pitchFamily="18" charset="0"/>
                <a:ea typeface="宋体" panose="02010600030101010101" pitchFamily="2" charset="-122"/>
                <a:sym typeface="+mn-ea"/>
              </a:rPr>
              <a:t>torch_geometric.utils</a:t>
            </a:r>
            <a:r>
              <a:rPr lang="zh-CN" altLang="en-US" dirty="0">
                <a:effectLst/>
                <a:latin typeface="Times New Roman" panose="02020603050405020304" pitchFamily="18" charset="0"/>
                <a:ea typeface="宋体" panose="02010600030101010101" pitchFamily="2" charset="-122"/>
                <a:sym typeface="+mn-ea"/>
              </a:rPr>
              <a:t>：常用的</a:t>
            </a:r>
            <a:r>
              <a:rPr lang="zh-CN" altLang="en-US" dirty="0">
                <a:effectLst/>
                <a:latin typeface="Times New Roman" panose="02020603050405020304" pitchFamily="18" charset="0"/>
                <a:ea typeface="宋体" panose="02010600030101010101" pitchFamily="2" charset="-122"/>
                <a:sym typeface="+mn-ea"/>
              </a:rPr>
              <a:t>图</a:t>
            </a:r>
            <a:r>
              <a:rPr lang="zh-CN" altLang="en-US" dirty="0">
                <a:effectLst/>
                <a:latin typeface="Times New Roman" panose="02020603050405020304" pitchFamily="18" charset="0"/>
                <a:ea typeface="宋体" panose="02010600030101010101" pitchFamily="2" charset="-122"/>
                <a:sym typeface="+mn-ea"/>
              </a:rPr>
              <a:t>工具；</a:t>
            </a:r>
            <a:endParaRPr lang="zh-CN" altLang="en-US" dirty="0">
              <a:effectLst/>
              <a:latin typeface="Times New Roman" panose="02020603050405020304" pitchFamily="18" charset="0"/>
              <a:ea typeface="宋体" panose="02010600030101010101" pitchFamily="2" charset="-122"/>
            </a:endParaRPr>
          </a:p>
          <a:p>
            <a:pPr marL="800100" lvl="1" indent="-342900" algn="just" latinLnBrk="0">
              <a:lnSpc>
                <a:spcPct val="100000"/>
              </a:lnSpc>
              <a:buFont typeface="Arial" panose="020B0604020202020204" pitchFamily="34" charset="0"/>
              <a:buChar char="•"/>
            </a:pPr>
            <a:r>
              <a:rPr lang="en-US" altLang="zh-CN" dirty="0" err="1">
                <a:effectLst/>
                <a:latin typeface="Times New Roman" panose="02020603050405020304" pitchFamily="18" charset="0"/>
                <a:ea typeface="宋体" panose="02010600030101010101" pitchFamily="2" charset="-122"/>
                <a:sym typeface="+mn-ea"/>
              </a:rPr>
              <a:t>torch_geometric.graphgym</a:t>
            </a:r>
            <a:r>
              <a:rPr lang="zh-CN" altLang="en-US" dirty="0">
                <a:effectLst/>
                <a:latin typeface="Times New Roman" panose="02020603050405020304" pitchFamily="18" charset="0"/>
                <a:ea typeface="宋体" panose="02010600030101010101" pitchFamily="2" charset="-122"/>
                <a:sym typeface="+mn-ea"/>
              </a:rPr>
              <a:t>：一个平台，用于通过高度模块化的</a:t>
            </a:r>
            <a:r>
              <a:rPr lang="en-US" altLang="zh-CN" dirty="0">
                <a:effectLst/>
                <a:latin typeface="Times New Roman" panose="02020603050405020304" pitchFamily="18" charset="0"/>
                <a:ea typeface="宋体" panose="02010600030101010101" pitchFamily="2" charset="-122"/>
                <a:sym typeface="+mn-ea"/>
              </a:rPr>
              <a:t>pipeline</a:t>
            </a:r>
            <a:r>
              <a:rPr lang="zh-CN" altLang="en-US" dirty="0">
                <a:effectLst/>
                <a:latin typeface="Times New Roman" panose="02020603050405020304" pitchFamily="18" charset="0"/>
                <a:ea typeface="宋体" panose="02010600030101010101" pitchFamily="2" charset="-122"/>
                <a:sym typeface="+mn-ea"/>
              </a:rPr>
              <a:t>从配置文件中设计和评估图神经网络</a:t>
            </a:r>
            <a:r>
              <a:rPr lang="zh-CN" altLang="en-US" dirty="0">
                <a:effectLst/>
                <a:latin typeface="Times New Roman" panose="02020603050405020304" pitchFamily="18" charset="0"/>
                <a:ea typeface="宋体" panose="02010600030101010101" pitchFamily="2" charset="-122"/>
                <a:sym typeface="+mn-ea"/>
              </a:rPr>
              <a:t>。</a:t>
            </a:r>
            <a:endParaRPr lang="zh-CN" altLang="en-US" dirty="0">
              <a:effectLst/>
              <a:latin typeface="Times New Roman" panose="02020603050405020304" pitchFamily="18" charset="0"/>
              <a:ea typeface="宋体" panose="02010600030101010101" pitchFamily="2" charset="-122"/>
              <a:sym typeface="+mn-ea"/>
            </a:endParaRPr>
          </a:p>
        </p:txBody>
      </p:sp>
    </p:spTree>
  </p:cSld>
  <p:clrMapOvr>
    <a:masterClrMapping/>
  </p:clrMapOvr>
  <p:transition advTm="800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常用开发框架</a:t>
            </a:r>
            <a:r>
              <a:rPr lang="en-US" altLang="zh-CN" dirty="0">
                <a:solidFill>
                  <a:schemeClr val="tx1"/>
                </a:solidFill>
                <a:sym typeface="+mn-ea"/>
              </a:rPr>
              <a:t>-</a:t>
            </a:r>
            <a:r>
              <a:rPr lang="en-US" altLang="zh-CN" kern="100" dirty="0">
                <a:latin typeface="+mj-ea"/>
                <a:cs typeface="宋体" panose="02010600030101010101" pitchFamily="2" charset="-122"/>
                <a:sym typeface="+mn-ea"/>
              </a:rPr>
              <a:t>PyG</a:t>
            </a:r>
            <a:endParaRPr lang="en-US" altLang="zh-CN" dirty="0">
              <a:solidFill>
                <a:schemeClr val="tx1"/>
              </a:solidFill>
            </a:endParaRPr>
          </a:p>
        </p:txBody>
      </p:sp>
      <p:sp>
        <p:nvSpPr>
          <p:cNvPr id="3" name="矩形 2" descr="7b0a202020202262756c6c6574223a20227b5c2263617465676f727949645c223a5c225c222c5c2274656d706c61746549645c223a32303233313635377d220a7d0a"/>
          <p:cNvSpPr/>
          <p:nvPr/>
        </p:nvSpPr>
        <p:spPr>
          <a:xfrm>
            <a:off x="668814" y="1221770"/>
            <a:ext cx="10669111" cy="5631180"/>
          </a:xfrm>
          <a:prstGeom prst="rect">
            <a:avLst/>
          </a:prstGeom>
        </p:spPr>
        <p:txBody>
          <a:bodyPr wrap="square">
            <a:spAutoFit/>
          </a:bodyPr>
          <a:lstStyle/>
          <a:p>
            <a:pPr algn="just">
              <a:lnSpc>
                <a:spcPct val="150000"/>
              </a:lnSpc>
              <a:spcAft>
                <a:spcPts val="0"/>
              </a:spcAft>
            </a:pPr>
            <a:r>
              <a:rPr lang="en-US" altLang="zh-CN" sz="2000" kern="100" dirty="0">
                <a:latin typeface="+mj-ea"/>
                <a:ea typeface="+mj-ea"/>
                <a:cs typeface="宋体" panose="02010600030101010101" pitchFamily="2" charset="-122"/>
              </a:rPr>
              <a:t>       </a:t>
            </a:r>
            <a:r>
              <a:rPr lang="zh-CN" altLang="en-US" sz="2000" kern="100" dirty="0">
                <a:latin typeface="+mj-ea"/>
                <a:ea typeface="+mj-ea"/>
                <a:cs typeface="宋体" panose="02010600030101010101" pitchFamily="2" charset="-122"/>
              </a:rPr>
              <a:t>在</a:t>
            </a:r>
            <a:r>
              <a:rPr lang="en-US" altLang="zh-CN" sz="2000" kern="100" dirty="0">
                <a:latin typeface="+mj-ea"/>
                <a:ea typeface="+mj-ea"/>
                <a:cs typeface="宋体" panose="02010600030101010101" pitchFamily="2" charset="-122"/>
              </a:rPr>
              <a:t>PyG</a:t>
            </a:r>
            <a:r>
              <a:rPr lang="zh-CN" altLang="en-US" sz="2000" kern="100" dirty="0">
                <a:latin typeface="+mj-ea"/>
                <a:ea typeface="+mj-ea"/>
                <a:cs typeface="宋体" panose="02010600030101010101" pitchFamily="2" charset="-122"/>
              </a:rPr>
              <a:t>中，提供了一系列图操作函数，用于处理和操作图结构。这些函数允许用户对图进行各种常见的操作，从而更好地理解和分析图数据。</a:t>
            </a:r>
            <a:endParaRPr lang="zh-CN" altLang="en-US" sz="2000" kern="100" dirty="0">
              <a:latin typeface="+mj-ea"/>
              <a:ea typeface="+mj-ea"/>
              <a:cs typeface="宋体" panose="02010600030101010101" pitchFamily="2" charset="-122"/>
            </a:endParaRPr>
          </a:p>
          <a:p>
            <a:pPr marL="800100" lvl="1" indent="-342900" algn="just">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sym typeface="+mn-ea"/>
              </a:rPr>
              <a:t>图连接：可以将多个图连接在一起，生成一个更大的图结构。</a:t>
            </a:r>
            <a:endParaRPr lang="zh-CN" altLang="en-US" sz="20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2000" kern="100" dirty="0">
                <a:latin typeface="+mj-ea"/>
                <a:ea typeface="+mj-ea"/>
                <a:cs typeface="宋体" panose="02010600030101010101" pitchFamily="2" charset="-122"/>
                <a:sym typeface="+mn-ea"/>
              </a:rPr>
              <a:t>add_self_loops: 在图中添加自环边。</a:t>
            </a:r>
            <a:endParaRPr lang="en-US" altLang="zh-CN" sz="2000" kern="100" dirty="0">
              <a:latin typeface="+mj-ea"/>
              <a:ea typeface="+mj-ea"/>
              <a:cs typeface="宋体" panose="02010600030101010101" pitchFamily="2" charset="-122"/>
              <a:sym typeface="+mn-ea"/>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2000" kern="100" dirty="0">
                <a:latin typeface="+mj-ea"/>
                <a:ea typeface="+mj-ea"/>
                <a:cs typeface="宋体" panose="02010600030101010101" pitchFamily="2" charset="-122"/>
                <a:sym typeface="+mn-ea"/>
              </a:rPr>
              <a:t>contains_self_loops: 检查图是否包含自环边。</a:t>
            </a:r>
            <a:endParaRPr lang="en-US" altLang="zh-CN" sz="20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2000" kern="100" dirty="0">
                <a:latin typeface="+mj-ea"/>
                <a:ea typeface="+mj-ea"/>
                <a:cs typeface="宋体" panose="02010600030101010101" pitchFamily="2" charset="-122"/>
                <a:sym typeface="+mn-ea"/>
              </a:rPr>
              <a:t>concat:  连接多个图。</a:t>
            </a:r>
            <a:endParaRPr lang="en-US" altLang="zh-CN" sz="2000" kern="100" dirty="0">
              <a:latin typeface="+mj-ea"/>
              <a:ea typeface="+mj-ea"/>
              <a:cs typeface="宋体" panose="02010600030101010101" pitchFamily="2" charset="-122"/>
            </a:endParaRPr>
          </a:p>
          <a:p>
            <a:pPr marL="800100" lvl="1" indent="-342900" algn="just">
              <a:lnSpc>
                <a:spcPct val="150000"/>
              </a:lnSpc>
              <a:spcAft>
                <a:spcPts val="0"/>
              </a:spcAft>
              <a:buFont typeface="Wingdings" panose="05000000000000000000" charset="0"/>
              <a:buChar char="l"/>
            </a:pPr>
            <a:r>
              <a:rPr lang="zh-CN" altLang="en-US" sz="2000" kern="100" dirty="0">
                <a:latin typeface="+mj-ea"/>
                <a:ea typeface="+mj-ea"/>
                <a:cs typeface="宋体" panose="02010600030101010101" pitchFamily="2" charset="-122"/>
                <a:sym typeface="+mn-ea"/>
              </a:rPr>
              <a:t>图切割：允许用户将图切割成多个连通子图，方便对每个子图进行单独的处理。</a:t>
            </a:r>
            <a:endParaRPr lang="zh-CN" altLang="en-US" sz="20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2000" kern="100" dirty="0">
                <a:latin typeface="+mj-ea"/>
                <a:ea typeface="+mj-ea"/>
                <a:cs typeface="宋体" panose="02010600030101010101" pitchFamily="2" charset="-122"/>
                <a:sym typeface="+mn-ea"/>
              </a:rPr>
              <a:t>to_dense_batch:   将图切割为多个连通子图的稠密表示。</a:t>
            </a:r>
            <a:endParaRPr lang="en-US" altLang="zh-CN" sz="20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2000" kern="100" dirty="0">
                <a:latin typeface="+mj-ea"/>
                <a:ea typeface="+mj-ea"/>
                <a:cs typeface="宋体" panose="02010600030101010101" pitchFamily="2" charset="-122"/>
                <a:sym typeface="+mn-ea"/>
              </a:rPr>
              <a:t>to_dense_adj:   将图切割为多个连通子图的邻接矩阵表示。</a:t>
            </a:r>
            <a:endParaRPr lang="zh-CN" altLang="en-US" sz="2000" kern="100" dirty="0">
              <a:latin typeface="+mj-ea"/>
              <a:ea typeface="+mj-ea"/>
              <a:cs typeface="宋体" panose="02010600030101010101" pitchFamily="2" charset="-122"/>
            </a:endParaRPr>
          </a:p>
          <a:p>
            <a:pPr marL="800100" lvl="1" indent="-342900" algn="just">
              <a:lnSpc>
                <a:spcPct val="150000"/>
              </a:lnSpc>
              <a:spcAft>
                <a:spcPts val="0"/>
              </a:spcAft>
              <a:buClrTx/>
              <a:buSzTx/>
              <a:buFont typeface="Wingdings" panose="05000000000000000000" charset="0"/>
              <a:buChar char="l"/>
            </a:pPr>
            <a:r>
              <a:rPr lang="zh-CN" altLang="en-US" sz="2000" kern="100" dirty="0">
                <a:latin typeface="+mj-ea"/>
                <a:ea typeface="+mj-ea"/>
                <a:cs typeface="宋体" panose="02010600030101010101" pitchFamily="2" charset="-122"/>
              </a:rPr>
              <a:t>子图提取：允许用户从原始图中提取指定节点或边的子图，以便进行更精细的</a:t>
            </a:r>
            <a:r>
              <a:rPr lang="zh-CN" altLang="en-US" sz="2000" kern="100" dirty="0">
                <a:latin typeface="+mj-ea"/>
                <a:ea typeface="+mj-ea"/>
                <a:cs typeface="宋体" panose="02010600030101010101" pitchFamily="2" charset="-122"/>
              </a:rPr>
              <a:t>分析和处理。</a:t>
            </a:r>
            <a:endParaRPr lang="zh-CN" altLang="en-US" sz="2000" kern="100" dirty="0">
              <a:latin typeface="+mj-ea"/>
              <a:ea typeface="+mj-ea"/>
              <a:cs typeface="宋体" panose="02010600030101010101" pitchFamily="2" charset="-122"/>
            </a:endParaRPr>
          </a:p>
          <a:p>
            <a:pPr lvl="2" algn="just">
              <a:lnSpc>
                <a:spcPct val="150000"/>
              </a:lnSpc>
              <a:spcAft>
                <a:spcPts val="0"/>
              </a:spcAft>
              <a:buBlip>
                <a:blip r:embed="rId1">
                  <a:extLst>
                    <a:ext uri="{96DAC541-7B7A-43D3-8B79-37D633B846F1}">
                      <asvg:svgBlip xmlns:asvg="http://schemas.microsoft.com/office/drawing/2016/SVG/main" r:embed="rId2"/>
                    </a:ext>
                  </a:extLst>
                </a:blip>
              </a:buBlip>
            </a:pPr>
            <a:r>
              <a:rPr lang="en-US" altLang="zh-CN" sz="2000" kern="100" dirty="0">
                <a:latin typeface="+mj-ea"/>
                <a:ea typeface="+mj-ea"/>
                <a:cs typeface="宋体" panose="02010600030101010101" pitchFamily="2" charset="-122"/>
              </a:rPr>
              <a:t>subgraph:   </a:t>
            </a:r>
            <a:r>
              <a:rPr lang="zh-CN" altLang="en-US" sz="2000" kern="100" dirty="0">
                <a:latin typeface="+mj-ea"/>
                <a:ea typeface="+mj-ea"/>
                <a:cs typeface="宋体" panose="02010600030101010101" pitchFamily="2" charset="-122"/>
              </a:rPr>
              <a:t>提取指定节点或边的子图。</a:t>
            </a:r>
            <a:endParaRPr lang="zh-CN" altLang="en-US" sz="2000" kern="100" dirty="0">
              <a:latin typeface="+mj-ea"/>
              <a:ea typeface="+mj-ea"/>
              <a:cs typeface="宋体" panose="02010600030101010101" pitchFamily="2" charset="-122"/>
            </a:endParaRPr>
          </a:p>
        </p:txBody>
      </p:sp>
    </p:spTree>
  </p:cSld>
  <p:clrMapOvr>
    <a:masterClrMapping/>
  </p:clrMapOvr>
  <p:transition advTm="800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常用开发框架</a:t>
            </a:r>
            <a:r>
              <a:rPr lang="en-US" altLang="zh-CN" dirty="0">
                <a:solidFill>
                  <a:schemeClr val="tx1"/>
                </a:solidFill>
                <a:sym typeface="+mn-ea"/>
              </a:rPr>
              <a:t>-</a:t>
            </a:r>
            <a:r>
              <a:rPr lang="en-US" altLang="zh-CN" kern="100" dirty="0">
                <a:latin typeface="+mj-ea"/>
                <a:cs typeface="宋体" panose="02010600030101010101" pitchFamily="2" charset="-122"/>
                <a:sym typeface="+mn-ea"/>
              </a:rPr>
              <a:t>PyG</a:t>
            </a:r>
            <a:endParaRPr lang="en-US" altLang="zh-CN" dirty="0">
              <a:solidFill>
                <a:schemeClr val="tx1"/>
              </a:solidFill>
            </a:endParaRPr>
          </a:p>
        </p:txBody>
      </p:sp>
      <p:sp>
        <p:nvSpPr>
          <p:cNvPr id="3" name="矩形 2" descr="7b0a202020202262756c6c6574223a20227b5c2263617465676f727949645c223a5c225c222c5c2274656d706c61746549645c223a32303233313635377d220a7d0a"/>
          <p:cNvSpPr/>
          <p:nvPr/>
        </p:nvSpPr>
        <p:spPr>
          <a:xfrm>
            <a:off x="668655" y="1226820"/>
            <a:ext cx="10855325" cy="4661535"/>
          </a:xfrm>
          <a:prstGeom prst="rect">
            <a:avLst/>
          </a:prstGeom>
        </p:spPr>
        <p:txBody>
          <a:bodyPr wrap="square">
            <a:spAutoFit/>
          </a:bodyPr>
          <a:lstStyle/>
          <a:p>
            <a:pPr marL="800100" lvl="1" indent="-342900" algn="just">
              <a:lnSpc>
                <a:spcPct val="150000"/>
              </a:lnSpc>
              <a:spcAft>
                <a:spcPts val="0"/>
              </a:spcAft>
              <a:buFont typeface="Wingdings" panose="05000000000000000000" charset="0"/>
              <a:buChar char="l"/>
            </a:pPr>
            <a:r>
              <a:rPr lang="zh-CN" altLang="en-US" sz="1800" kern="100" dirty="0">
                <a:latin typeface="+mj-ea"/>
                <a:ea typeface="+mj-ea"/>
                <a:cs typeface="宋体" panose="02010600030101010101" pitchFamily="2" charset="-122"/>
              </a:rPr>
              <a:t>图过滤：可以根据指定的条件过滤图中的节点和边，如根据节点的特征或边的权重进行过滤。</a:t>
            </a:r>
            <a:endParaRPr lang="zh-CN" altLang="en-US" sz="18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1800" kern="100" dirty="0">
                <a:latin typeface="+mj-ea"/>
                <a:ea typeface="+mj-ea"/>
                <a:cs typeface="宋体" panose="02010600030101010101" pitchFamily="2" charset="-122"/>
              </a:rPr>
              <a:t>filter_nodes:   根据指定的节点条件过滤图中的节点。</a:t>
            </a:r>
            <a:endParaRPr lang="en-US" altLang="zh-CN" sz="18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1800" kern="100" dirty="0">
                <a:latin typeface="+mj-ea"/>
                <a:ea typeface="+mj-ea"/>
                <a:cs typeface="宋体" panose="02010600030101010101" pitchFamily="2" charset="-122"/>
              </a:rPr>
              <a:t>filter_edges: 根据指定的边条件过滤图中的边。</a:t>
            </a:r>
            <a:endParaRPr lang="en-US" altLang="zh-CN" sz="1800" kern="100" dirty="0">
              <a:latin typeface="+mj-ea"/>
              <a:ea typeface="+mj-ea"/>
              <a:cs typeface="宋体" panose="02010600030101010101" pitchFamily="2" charset="-122"/>
            </a:endParaRPr>
          </a:p>
          <a:p>
            <a:pPr marL="800100" lvl="1" indent="-342900" algn="just">
              <a:lnSpc>
                <a:spcPct val="150000"/>
              </a:lnSpc>
              <a:spcAft>
                <a:spcPts val="0"/>
              </a:spcAft>
              <a:buFont typeface="Wingdings" panose="05000000000000000000" charset="0"/>
              <a:buChar char="l"/>
            </a:pPr>
            <a:r>
              <a:rPr lang="zh-CN" altLang="en-US" sz="1800" kern="100" dirty="0">
                <a:latin typeface="+mj-ea"/>
                <a:ea typeface="+mj-ea"/>
                <a:cs typeface="宋体" panose="02010600030101010101" pitchFamily="2" charset="-122"/>
              </a:rPr>
              <a:t>图重排：可以对图中的节点或边进行重新排序，以改变它们的顺序。</a:t>
            </a:r>
            <a:endParaRPr lang="zh-CN" altLang="en-US" sz="18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en-US" sz="1800" kern="100" dirty="0">
                <a:latin typeface="+mj-ea"/>
                <a:ea typeface="+mj-ea"/>
                <a:cs typeface="宋体" panose="02010600030101010101" pitchFamily="2" charset="-122"/>
              </a:rPr>
              <a:t></a:t>
            </a:r>
            <a:r>
              <a:rPr lang="en-US" altLang="zh-CN" sz="1800" kern="100" dirty="0">
                <a:latin typeface="+mj-ea"/>
                <a:ea typeface="+mj-ea"/>
                <a:cs typeface="宋体" panose="02010600030101010101" pitchFamily="2" charset="-122"/>
              </a:rPr>
              <a:t>topk:  对图中的节点或边按指定条件进行重排。</a:t>
            </a:r>
            <a:endParaRPr lang="en-US" altLang="zh-CN" sz="1800" kern="100" dirty="0">
              <a:latin typeface="+mj-ea"/>
              <a:ea typeface="+mj-ea"/>
              <a:cs typeface="宋体" panose="02010600030101010101" pitchFamily="2" charset="-122"/>
            </a:endParaRPr>
          </a:p>
          <a:p>
            <a:pPr marL="800100" lvl="1" indent="-342900" algn="just">
              <a:lnSpc>
                <a:spcPct val="150000"/>
              </a:lnSpc>
              <a:spcAft>
                <a:spcPts val="0"/>
              </a:spcAft>
              <a:buFont typeface="Wingdings" panose="05000000000000000000" charset="0"/>
              <a:buChar char="l"/>
            </a:pPr>
            <a:r>
              <a:rPr lang="zh-CN" altLang="en-US" sz="1800" kern="100" dirty="0">
                <a:latin typeface="+mj-ea"/>
                <a:ea typeface="+mj-ea"/>
                <a:cs typeface="宋体" panose="02010600030101010101" pitchFamily="2" charset="-122"/>
              </a:rPr>
              <a:t>图聚合：允许用户根据指定的聚合函数，对图中的节点或边进行聚合操作，生成新的节点或边。</a:t>
            </a:r>
            <a:endParaRPr lang="zh-CN" altLang="en-US" sz="18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1800" kern="100" dirty="0">
                <a:latin typeface="+mj-ea"/>
                <a:ea typeface="+mj-ea"/>
                <a:cs typeface="宋体" panose="02010600030101010101" pitchFamily="2" charset="-122"/>
              </a:rPr>
              <a:t>global_mean_pool: 对图中的节点进行全局平均池化聚合。</a:t>
            </a:r>
            <a:endParaRPr lang="en-US" altLang="zh-CN" sz="18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1800" kern="100" dirty="0">
                <a:latin typeface="+mj-ea"/>
                <a:ea typeface="+mj-ea"/>
                <a:cs typeface="宋体" panose="02010600030101010101" pitchFamily="2" charset="-122"/>
              </a:rPr>
              <a:t>global_max_pool: 对图中的节点进行全局最大池化聚合。</a:t>
            </a:r>
            <a:endParaRPr lang="en-US" altLang="zh-CN" sz="1800" kern="100" dirty="0">
              <a:latin typeface="+mj-ea"/>
              <a:ea typeface="+mj-ea"/>
              <a:cs typeface="宋体" panose="02010600030101010101" pitchFamily="2" charset="-122"/>
            </a:endParaRPr>
          </a:p>
          <a:p>
            <a:pPr lvl="2" algn="just">
              <a:lnSpc>
                <a:spcPct val="150000"/>
              </a:lnSpc>
              <a:spcAft>
                <a:spcPts val="0"/>
              </a:spcAft>
              <a:buClrTx/>
              <a:buSzTx/>
              <a:buFontTx/>
              <a:buBlip>
                <a:blip r:embed="rId1">
                  <a:extLst>
                    <a:ext uri="{96DAC541-7B7A-43D3-8B79-37D633B846F1}">
                      <asvg:svgBlip xmlns:asvg="http://schemas.microsoft.com/office/drawing/2016/SVG/main" r:embed="rId2"/>
                    </a:ext>
                  </a:extLst>
                </a:blip>
              </a:buBlip>
            </a:pPr>
            <a:r>
              <a:rPr lang="en-US" altLang="zh-CN" sz="1800" kern="100" dirty="0">
                <a:latin typeface="+mj-ea"/>
                <a:ea typeface="+mj-ea"/>
                <a:cs typeface="宋体" panose="02010600030101010101" pitchFamily="2" charset="-122"/>
              </a:rPr>
              <a:t>global_add_pool: 对图中的节点进行全局求和池化聚合。</a:t>
            </a:r>
            <a:endParaRPr lang="en-US" altLang="zh-CN" sz="1800" kern="100" dirty="0">
              <a:latin typeface="+mj-ea"/>
              <a:ea typeface="+mj-ea"/>
              <a:cs typeface="宋体" panose="02010600030101010101" pitchFamily="2" charset="-122"/>
            </a:endParaRPr>
          </a:p>
          <a:p>
            <a:pPr lvl="1" indent="0" algn="just">
              <a:lnSpc>
                <a:spcPct val="150000"/>
              </a:lnSpc>
              <a:spcAft>
                <a:spcPts val="0"/>
              </a:spcAft>
              <a:buFont typeface="Wingdings" panose="05000000000000000000" charset="0"/>
              <a:buNone/>
            </a:pPr>
            <a:r>
              <a:rPr lang="en-US" altLang="zh-CN" sz="1800" kern="100" dirty="0">
                <a:latin typeface="+mj-ea"/>
                <a:ea typeface="+mj-ea"/>
                <a:cs typeface="宋体" panose="02010600030101010101" pitchFamily="2" charset="-122"/>
                <a:sym typeface="+mn-ea"/>
              </a:rPr>
              <a:t>PYG</a:t>
            </a:r>
            <a:r>
              <a:rPr lang="zh-CN" altLang="en-US" sz="1800" kern="100" dirty="0">
                <a:latin typeface="+mj-ea"/>
                <a:ea typeface="+mj-ea"/>
                <a:cs typeface="宋体" panose="02010600030101010101" pitchFamily="2" charset="-122"/>
                <a:sym typeface="+mn-ea"/>
              </a:rPr>
              <a:t>的安装命令：</a:t>
            </a:r>
            <a:endParaRPr lang="zh-CN" altLang="en-US" sz="1800" kern="100" dirty="0">
              <a:latin typeface="+mj-ea"/>
              <a:ea typeface="+mj-ea"/>
              <a:cs typeface="宋体" panose="02010600030101010101" pitchFamily="2" charset="-122"/>
              <a:sym typeface="+mn-ea"/>
            </a:endParaRPr>
          </a:p>
          <a:p>
            <a:pPr lvl="1" indent="0" algn="just">
              <a:lnSpc>
                <a:spcPct val="150000"/>
              </a:lnSpc>
              <a:spcAft>
                <a:spcPts val="0"/>
              </a:spcAft>
              <a:buFont typeface="Wingdings" panose="05000000000000000000" charset="0"/>
              <a:buNone/>
            </a:pPr>
            <a:r>
              <a:rPr lang="en-US" altLang="zh-CN" sz="1800" kern="100" dirty="0">
                <a:latin typeface="+mj-ea"/>
                <a:ea typeface="+mj-ea"/>
                <a:cs typeface="宋体" panose="02010600030101010101" pitchFamily="2" charset="-122"/>
              </a:rPr>
              <a:t>pip install torch-geometric</a:t>
            </a:r>
            <a:endParaRPr lang="en-US" altLang="zh-CN" sz="1800" kern="100" dirty="0">
              <a:latin typeface="+mj-ea"/>
              <a:ea typeface="+mj-ea"/>
              <a:cs typeface="宋体" panose="02010600030101010101" pitchFamily="2" charset="-122"/>
            </a:endParaRPr>
          </a:p>
        </p:txBody>
      </p:sp>
    </p:spTree>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常用开发框架</a:t>
            </a:r>
            <a:r>
              <a:rPr lang="en-US" altLang="zh-CN" dirty="0">
                <a:solidFill>
                  <a:schemeClr val="tx1"/>
                </a:solidFill>
                <a:sym typeface="+mn-ea"/>
              </a:rPr>
              <a:t>-</a:t>
            </a:r>
            <a:r>
              <a:rPr lang="en-US" altLang="zh-CN" kern="100" dirty="0">
                <a:latin typeface="+mj-ea"/>
                <a:cs typeface="宋体" panose="02010600030101010101" pitchFamily="2" charset="-122"/>
                <a:sym typeface="+mn-ea"/>
              </a:rPr>
              <a:t>DGL</a:t>
            </a:r>
            <a:endParaRPr lang="en-US" altLang="zh-CN" dirty="0">
              <a:solidFill>
                <a:schemeClr val="tx1"/>
              </a:solidFill>
              <a:sym typeface="+mn-ea"/>
            </a:endParaRPr>
          </a:p>
        </p:txBody>
      </p:sp>
      <p:sp>
        <p:nvSpPr>
          <p:cNvPr id="3" name="矩形 2"/>
          <p:cNvSpPr/>
          <p:nvPr/>
        </p:nvSpPr>
        <p:spPr>
          <a:xfrm>
            <a:off x="668814" y="1416715"/>
            <a:ext cx="10669111" cy="4707890"/>
          </a:xfrm>
          <a:prstGeom prst="rect">
            <a:avLst/>
          </a:prstGeom>
        </p:spPr>
        <p:txBody>
          <a:bodyPr wrap="square">
            <a:spAutoFit/>
          </a:bodyPr>
          <a:lstStyle/>
          <a:p>
            <a:pPr algn="just">
              <a:lnSpc>
                <a:spcPct val="150000"/>
              </a:lnSpc>
              <a:spcAft>
                <a:spcPts val="0"/>
              </a:spcAft>
            </a:pPr>
            <a:r>
              <a:rPr lang="en-US" altLang="zh-CN" sz="2000" kern="100" dirty="0">
                <a:latin typeface="+mj-ea"/>
                <a:ea typeface="+mj-ea"/>
                <a:cs typeface="宋体" panose="02010600030101010101" pitchFamily="2" charset="-122"/>
              </a:rPr>
              <a:t>       DGL(deep graph library, DGL)</a:t>
            </a:r>
            <a:r>
              <a:rPr lang="zh-CN" altLang="en-US" sz="2000" kern="100" dirty="0">
                <a:latin typeface="+mj-ea"/>
                <a:ea typeface="+mj-ea"/>
                <a:cs typeface="宋体" panose="02010600030101010101" pitchFamily="2" charset="-122"/>
              </a:rPr>
              <a:t>，官网：</a:t>
            </a:r>
            <a:r>
              <a:rPr lang="en-US" altLang="zh-CN" sz="2000" kern="100" dirty="0">
                <a:latin typeface="+mj-ea"/>
                <a:ea typeface="+mj-ea"/>
                <a:cs typeface="宋体" panose="02010600030101010101" pitchFamily="2" charset="-122"/>
              </a:rPr>
              <a:t>https://www.dgl.ai/</a:t>
            </a:r>
            <a:r>
              <a:rPr lang="zh-CN" altLang="en-US" sz="2000" kern="100" dirty="0">
                <a:latin typeface="+mj-ea"/>
                <a:ea typeface="+mj-ea"/>
                <a:cs typeface="宋体" panose="02010600030101010101" pitchFamily="2" charset="-122"/>
              </a:rPr>
              <a:t>。</a:t>
            </a:r>
            <a:endParaRPr lang="zh-CN" altLang="en-US" sz="2000" kern="100" dirty="0">
              <a:latin typeface="+mj-ea"/>
              <a:ea typeface="+mj-ea"/>
              <a:cs typeface="宋体" panose="02010600030101010101" pitchFamily="2" charset="-122"/>
            </a:endParaRPr>
          </a:p>
          <a:p>
            <a:pPr algn="just">
              <a:lnSpc>
                <a:spcPct val="150000"/>
              </a:lnSpc>
              <a:spcAft>
                <a:spcPts val="0"/>
              </a:spcAft>
            </a:pPr>
            <a:r>
              <a:rPr lang="zh-CN" altLang="en-US" sz="2000" kern="100" dirty="0">
                <a:latin typeface="+mj-ea"/>
                <a:ea typeface="+mj-ea"/>
                <a:cs typeface="宋体" panose="02010600030101010101" pitchFamily="2" charset="-122"/>
              </a:rPr>
              <a:t> </a:t>
            </a:r>
            <a:r>
              <a:rPr lang="en-US" altLang="zh-CN" sz="2000" kern="100" dirty="0">
                <a:latin typeface="+mj-ea"/>
                <a:ea typeface="+mj-ea"/>
                <a:cs typeface="宋体" panose="02010600030101010101" pitchFamily="2" charset="-122"/>
              </a:rPr>
              <a:t>      DGL</a:t>
            </a:r>
            <a:r>
              <a:rPr lang="zh-CN" altLang="en-US" sz="2000" kern="100" dirty="0">
                <a:latin typeface="+mj-ea"/>
                <a:ea typeface="+mj-ea"/>
                <a:cs typeface="宋体" panose="02010600030101010101" pitchFamily="2" charset="-122"/>
              </a:rPr>
              <a:t>是一个专门用于图神经网络的深度学习库，其主要目标是简化图数据的处理和建模过程。</a:t>
            </a:r>
            <a:endParaRPr lang="en-US" altLang="zh-CN" sz="2000" kern="100" dirty="0">
              <a:latin typeface="+mj-ea"/>
              <a:ea typeface="+mj-ea"/>
              <a:cs typeface="宋体" panose="02010600030101010101" pitchFamily="2" charset="-122"/>
            </a:endParaRPr>
          </a:p>
          <a:p>
            <a:pPr marL="800100" lvl="1" indent="-342900" algn="just">
              <a:lnSpc>
                <a:spcPct val="150000"/>
              </a:lnSpc>
              <a:spcAft>
                <a:spcPts val="0"/>
              </a:spcAft>
              <a:buFont typeface="Wingdings" panose="05000000000000000000" charset="0"/>
              <a:buChar char="l"/>
            </a:pPr>
            <a:r>
              <a:rPr lang="en-US" altLang="zh-CN" sz="2000" kern="100" dirty="0">
                <a:latin typeface="+mj-ea"/>
                <a:ea typeface="+mj-ea"/>
                <a:cs typeface="宋体" panose="02010600030101010101" pitchFamily="2" charset="-122"/>
              </a:rPr>
              <a:t>DGL</a:t>
            </a:r>
            <a:r>
              <a:rPr lang="zh-CN" altLang="en-US" sz="2000" kern="100" dirty="0">
                <a:latin typeface="+mj-ea"/>
                <a:ea typeface="+mj-ea"/>
                <a:cs typeface="宋体" panose="02010600030101010101" pitchFamily="2" charset="-122"/>
              </a:rPr>
              <a:t>支持多种图表示方法和操作，允许用户自由定义和操作节点和边的特征。</a:t>
            </a:r>
            <a:endParaRPr lang="zh-CN" altLang="en-US" sz="2000" kern="100" dirty="0">
              <a:latin typeface="+mj-ea"/>
              <a:ea typeface="+mj-ea"/>
              <a:cs typeface="宋体" panose="02010600030101010101" pitchFamily="2" charset="-122"/>
            </a:endParaRPr>
          </a:p>
          <a:p>
            <a:pPr marL="800100" lvl="1" indent="-342900" algn="just">
              <a:lnSpc>
                <a:spcPct val="150000"/>
              </a:lnSpc>
              <a:spcAft>
                <a:spcPts val="0"/>
              </a:spcAft>
              <a:buFont typeface="Wingdings" panose="05000000000000000000" charset="0"/>
              <a:buChar char="l"/>
            </a:pPr>
            <a:r>
              <a:rPr lang="en-US" altLang="zh-CN" sz="2000" kern="100" dirty="0">
                <a:latin typeface="+mj-ea"/>
                <a:ea typeface="+mj-ea"/>
                <a:cs typeface="宋体" panose="02010600030101010101" pitchFamily="2" charset="-122"/>
              </a:rPr>
              <a:t>DGL</a:t>
            </a:r>
            <a:r>
              <a:rPr lang="zh-CN" altLang="en-US" sz="2000" kern="100" dirty="0">
                <a:latin typeface="+mj-ea"/>
                <a:ea typeface="+mj-ea"/>
                <a:cs typeface="宋体" panose="02010600030101010101" pitchFamily="2" charset="-122"/>
              </a:rPr>
              <a:t>具有良好的可扩展性，能够处理大规模图数据，并支持分布式计算和</a:t>
            </a:r>
            <a:r>
              <a:rPr lang="en-US" altLang="zh-CN" sz="2000" kern="100" dirty="0">
                <a:latin typeface="+mj-ea"/>
                <a:ea typeface="+mj-ea"/>
                <a:cs typeface="宋体" panose="02010600030101010101" pitchFamily="2" charset="-122"/>
              </a:rPr>
              <a:t>GPU</a:t>
            </a:r>
            <a:r>
              <a:rPr lang="zh-CN" altLang="en-US" sz="2000" kern="100" dirty="0">
                <a:latin typeface="+mj-ea"/>
                <a:ea typeface="+mj-ea"/>
                <a:cs typeface="宋体" panose="02010600030101010101" pitchFamily="2" charset="-122"/>
              </a:rPr>
              <a:t>加速。</a:t>
            </a:r>
            <a:endParaRPr lang="zh-CN" altLang="en-US" sz="2000" kern="100" dirty="0">
              <a:latin typeface="+mj-ea"/>
              <a:ea typeface="+mj-ea"/>
              <a:cs typeface="宋体" panose="02010600030101010101" pitchFamily="2" charset="-122"/>
            </a:endParaRPr>
          </a:p>
          <a:p>
            <a:pPr marL="800100" lvl="1" indent="-342900" algn="just">
              <a:lnSpc>
                <a:spcPct val="150000"/>
              </a:lnSpc>
              <a:spcAft>
                <a:spcPts val="0"/>
              </a:spcAft>
              <a:buFont typeface="Wingdings" panose="05000000000000000000" charset="0"/>
              <a:buChar char="l"/>
            </a:pPr>
            <a:r>
              <a:rPr lang="en-US" altLang="zh-CN" sz="2000" kern="100" dirty="0">
                <a:latin typeface="+mj-ea"/>
                <a:ea typeface="+mj-ea"/>
                <a:cs typeface="宋体" panose="02010600030101010101" pitchFamily="2" charset="-122"/>
              </a:rPr>
              <a:t>DGL</a:t>
            </a:r>
            <a:r>
              <a:rPr lang="zh-CN" altLang="en-US" sz="2000" kern="100" dirty="0">
                <a:latin typeface="+mj-ea"/>
                <a:ea typeface="+mj-ea"/>
                <a:cs typeface="宋体" panose="02010600030101010101" pitchFamily="2" charset="-122"/>
              </a:rPr>
              <a:t>提供了多种经典的图神经网络模型，包括</a:t>
            </a:r>
            <a:r>
              <a:rPr lang="en-US" altLang="zh-CN" sz="2000" kern="100" dirty="0">
                <a:latin typeface="+mj-ea"/>
                <a:ea typeface="+mj-ea"/>
                <a:cs typeface="宋体" panose="02010600030101010101" pitchFamily="2" charset="-122"/>
              </a:rPr>
              <a:t>GCN</a:t>
            </a:r>
            <a:r>
              <a:rPr lang="zh-CN" altLang="en-US" sz="2000" kern="100" dirty="0">
                <a:latin typeface="+mj-ea"/>
                <a:ea typeface="+mj-ea"/>
                <a:cs typeface="宋体" panose="02010600030101010101" pitchFamily="2" charset="-122"/>
              </a:rPr>
              <a:t>、</a:t>
            </a:r>
            <a:r>
              <a:rPr lang="en-US" altLang="zh-CN" sz="2000" kern="100" dirty="0">
                <a:latin typeface="+mj-ea"/>
                <a:ea typeface="+mj-ea"/>
                <a:cs typeface="宋体" panose="02010600030101010101" pitchFamily="2" charset="-122"/>
              </a:rPr>
              <a:t>GAT</a:t>
            </a:r>
            <a:r>
              <a:rPr lang="zh-CN" altLang="en-US" sz="2000" kern="100" dirty="0">
                <a:latin typeface="+mj-ea"/>
                <a:ea typeface="+mj-ea"/>
                <a:cs typeface="宋体" panose="02010600030101010101" pitchFamily="2" charset="-122"/>
              </a:rPr>
              <a:t>和</a:t>
            </a:r>
            <a:r>
              <a:rPr lang="en-US" altLang="zh-CN" sz="2000" kern="100" dirty="0">
                <a:latin typeface="+mj-ea"/>
                <a:ea typeface="+mj-ea"/>
                <a:cs typeface="宋体" panose="02010600030101010101" pitchFamily="2" charset="-122"/>
              </a:rPr>
              <a:t>GAE</a:t>
            </a:r>
            <a:r>
              <a:rPr lang="zh-CN" altLang="en-US" sz="2000" kern="100" dirty="0">
                <a:latin typeface="+mj-ea"/>
                <a:ea typeface="+mj-ea"/>
                <a:cs typeface="宋体" panose="02010600030101010101" pitchFamily="2" charset="-122"/>
              </a:rPr>
              <a:t>等。</a:t>
            </a:r>
            <a:endParaRPr lang="zh-CN" altLang="en-US" sz="2000" kern="100" dirty="0">
              <a:latin typeface="+mj-ea"/>
              <a:ea typeface="+mj-ea"/>
              <a:cs typeface="宋体" panose="02010600030101010101" pitchFamily="2" charset="-122"/>
            </a:endParaRPr>
          </a:p>
          <a:p>
            <a:pPr marL="800100" lvl="1" indent="-342900" algn="just">
              <a:lnSpc>
                <a:spcPct val="150000"/>
              </a:lnSpc>
              <a:spcAft>
                <a:spcPts val="0"/>
              </a:spcAft>
              <a:buFont typeface="Wingdings" panose="05000000000000000000" charset="0"/>
              <a:buChar char="l"/>
            </a:pPr>
            <a:r>
              <a:rPr lang="en-US" altLang="zh-CN" sz="2000" kern="100" dirty="0">
                <a:latin typeface="+mj-ea"/>
                <a:ea typeface="+mj-ea"/>
                <a:cs typeface="宋体" panose="02010600030101010101" pitchFamily="2" charset="-122"/>
              </a:rPr>
              <a:t>DGL</a:t>
            </a:r>
            <a:r>
              <a:rPr lang="zh-CN" altLang="en-US" sz="2000" kern="100" dirty="0">
                <a:latin typeface="+mj-ea"/>
                <a:ea typeface="+mj-ea"/>
                <a:cs typeface="宋体" panose="02010600030101010101" pitchFamily="2" charset="-122"/>
              </a:rPr>
              <a:t>与主流深度学习框架如</a:t>
            </a:r>
            <a:r>
              <a:rPr lang="en-US" altLang="zh-CN" sz="2000" kern="100" dirty="0">
                <a:latin typeface="+mj-ea"/>
                <a:ea typeface="+mj-ea"/>
                <a:cs typeface="宋体" panose="02010600030101010101" pitchFamily="2" charset="-122"/>
              </a:rPr>
              <a:t>PyTorch</a:t>
            </a:r>
            <a:r>
              <a:rPr lang="zh-CN" altLang="en-US" sz="2000" kern="100" dirty="0">
                <a:latin typeface="+mj-ea"/>
                <a:ea typeface="+mj-ea"/>
                <a:cs typeface="宋体" panose="02010600030101010101" pitchFamily="2" charset="-122"/>
              </a:rPr>
              <a:t>和</a:t>
            </a:r>
            <a:r>
              <a:rPr lang="en-US" altLang="zh-CN" sz="2000" kern="100" dirty="0">
                <a:latin typeface="+mj-ea"/>
                <a:ea typeface="+mj-ea"/>
                <a:cs typeface="宋体" panose="02010600030101010101" pitchFamily="2" charset="-122"/>
              </a:rPr>
              <a:t>TensorFlow</a:t>
            </a:r>
            <a:r>
              <a:rPr lang="zh-CN" altLang="en-US" sz="2000" kern="100" dirty="0">
                <a:latin typeface="+mj-ea"/>
                <a:ea typeface="+mj-ea"/>
                <a:cs typeface="宋体" panose="02010600030101010101" pitchFamily="2" charset="-122"/>
              </a:rPr>
              <a:t>无缝集成，这意味着用户可以充分利用主流深度学习框架的强大功能和丰富的生态系统。</a:t>
            </a:r>
            <a:endParaRPr lang="zh-CN" altLang="en-US" sz="2000" kern="100" dirty="0">
              <a:latin typeface="+mj-ea"/>
              <a:ea typeface="+mj-ea"/>
              <a:cs typeface="宋体" panose="02010600030101010101" pitchFamily="2" charset="-122"/>
            </a:endParaRPr>
          </a:p>
          <a:p>
            <a:pPr lvl="1" indent="0" algn="just">
              <a:lnSpc>
                <a:spcPct val="150000"/>
              </a:lnSpc>
              <a:spcAft>
                <a:spcPts val="0"/>
              </a:spcAft>
              <a:buFont typeface="Wingdings" panose="05000000000000000000" charset="0"/>
              <a:buNone/>
            </a:pPr>
            <a:r>
              <a:rPr lang="en-US" altLang="zh-CN" sz="2000" kern="100" dirty="0">
                <a:latin typeface="+mj-ea"/>
                <a:ea typeface="+mj-ea"/>
                <a:cs typeface="宋体" panose="02010600030101010101" pitchFamily="2" charset="-122"/>
                <a:sym typeface="+mn-ea"/>
              </a:rPr>
              <a:t>DGL</a:t>
            </a:r>
            <a:r>
              <a:rPr lang="zh-CN" altLang="en-US" sz="2000" kern="100" dirty="0">
                <a:latin typeface="+mj-ea"/>
                <a:ea typeface="+mj-ea"/>
                <a:cs typeface="宋体" panose="02010600030101010101" pitchFamily="2" charset="-122"/>
                <a:sym typeface="+mn-ea"/>
              </a:rPr>
              <a:t>的安装命令：</a:t>
            </a:r>
            <a:endParaRPr lang="zh-CN" altLang="en-US" sz="2000" kern="100" dirty="0">
              <a:latin typeface="+mj-ea"/>
              <a:ea typeface="+mj-ea"/>
              <a:cs typeface="宋体" panose="02010600030101010101" pitchFamily="2" charset="-122"/>
              <a:sym typeface="+mn-ea"/>
            </a:endParaRPr>
          </a:p>
          <a:p>
            <a:pPr lvl="1" indent="0" algn="just">
              <a:lnSpc>
                <a:spcPct val="150000"/>
              </a:lnSpc>
              <a:spcAft>
                <a:spcPts val="0"/>
              </a:spcAft>
              <a:buFont typeface="Wingdings" panose="05000000000000000000" charset="0"/>
              <a:buNone/>
            </a:pPr>
            <a:r>
              <a:rPr lang="en-US" altLang="zh-CN" sz="2000" kern="100" dirty="0">
                <a:latin typeface="+mj-ea"/>
                <a:ea typeface="+mj-ea"/>
                <a:cs typeface="宋体" panose="02010600030101010101" pitchFamily="2" charset="-122"/>
                <a:sym typeface="+mn-ea"/>
              </a:rPr>
              <a:t>pip install dgl-2.0.0-cp39-cp39-win_amd64.whl</a:t>
            </a:r>
            <a:endParaRPr lang="zh-CN" altLang="en-US" sz="2000" kern="100" dirty="0">
              <a:latin typeface="+mj-ea"/>
              <a:ea typeface="+mj-ea"/>
              <a:cs typeface="宋体" panose="02010600030101010101" pitchFamily="2" charset="-122"/>
            </a:endParaRPr>
          </a:p>
        </p:txBody>
      </p:sp>
    </p:spTree>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6"/>
          <p:cNvSpPr/>
          <p:nvPr/>
        </p:nvSpPr>
        <p:spPr>
          <a:xfrm>
            <a:off x="2444437" y="2849977"/>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5" name="TextBox 6"/>
          <p:cNvSpPr txBox="1">
            <a:spLocks noChangeArrowheads="1"/>
          </p:cNvSpPr>
          <p:nvPr/>
        </p:nvSpPr>
        <p:spPr bwMode="auto">
          <a:xfrm>
            <a:off x="2675753" y="2073847"/>
            <a:ext cx="4219033"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sym typeface="+mn-ea"/>
              </a:rPr>
              <a:t>图</a:t>
            </a:r>
            <a:r>
              <a:rPr lang="zh-CN" altLang="en-US" sz="3600" dirty="0">
                <a:latin typeface="Impact" panose="020B0806030902050204" pitchFamily="34" charset="0"/>
                <a:ea typeface="微软雅黑" panose="020B0503020204020204" pitchFamily="34" charset="-122"/>
              </a:rPr>
              <a:t>模型概述</a:t>
            </a:r>
            <a:endParaRPr lang="zh-CN" altLang="en-US" sz="3600" dirty="0">
              <a:latin typeface="微软雅黑" panose="020B0503020204020204" pitchFamily="34" charset="-122"/>
              <a:ea typeface="微软雅黑" panose="020B0503020204020204" pitchFamily="34" charset="-122"/>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经典图模型</a:t>
            </a:r>
            <a:endParaRPr lang="zh-CN" altLang="en-US" dirty="0">
              <a:solidFill>
                <a:schemeClr val="tx1"/>
              </a:solidFill>
            </a:endParaRPr>
          </a:p>
        </p:txBody>
      </p:sp>
      <p:sp>
        <p:nvSpPr>
          <p:cNvPr id="7" name="TextBox 10"/>
          <p:cNvSpPr txBox="1">
            <a:spLocks noChangeArrowheads="1"/>
          </p:cNvSpPr>
          <p:nvPr/>
        </p:nvSpPr>
        <p:spPr bwMode="auto">
          <a:xfrm>
            <a:off x="2691627" y="2900934"/>
            <a:ext cx="37722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rPr>
              <a:t>经典</a:t>
            </a:r>
            <a:r>
              <a:rPr lang="zh-CN" altLang="en-US" sz="3600" dirty="0">
                <a:solidFill>
                  <a:schemeClr val="bg1"/>
                </a:solidFill>
                <a:latin typeface="Impact" panose="020B0806030902050204" pitchFamily="34" charset="0"/>
                <a:ea typeface="微软雅黑" panose="020B0503020204020204" pitchFamily="34" charset="-122"/>
                <a:sym typeface="+mn-ea"/>
              </a:rPr>
              <a:t>图</a:t>
            </a:r>
            <a:r>
              <a:rPr lang="zh-CN" altLang="en-US" sz="3600" dirty="0">
                <a:solidFill>
                  <a:schemeClr val="bg1"/>
                </a:solidFill>
                <a:latin typeface="Impact" panose="020B0806030902050204" pitchFamily="34" charset="0"/>
                <a:ea typeface="微软雅黑" panose="020B0503020204020204" pitchFamily="34" charset="-122"/>
              </a:rPr>
              <a:t>模型</a:t>
            </a:r>
            <a:r>
              <a:rPr lang="en-US" altLang="zh-CN" sz="3600" b="1" dirty="0">
                <a:solidFill>
                  <a:schemeClr val="bg1"/>
                </a:solidFill>
                <a:latin typeface="宋体" panose="02010600030101010101" pitchFamily="2" charset="-122"/>
              </a:rPr>
              <a:t> </a:t>
            </a:r>
            <a:endParaRPr lang="zh-CN" altLang="en-US" sz="3600" dirty="0">
              <a:solidFill>
                <a:schemeClr val="bg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dirty="0">
                <a:solidFill>
                  <a:schemeClr val="tx1"/>
                </a:solidFill>
                <a:sym typeface="+mn-ea"/>
              </a:rPr>
              <a:t>GCN</a:t>
            </a:r>
            <a:endParaRPr lang="en-US" altLang="zh-CN" dirty="0">
              <a:solidFill>
                <a:schemeClr val="tx1"/>
              </a:solidFill>
            </a:endParaRPr>
          </a:p>
        </p:txBody>
      </p:sp>
      <p:sp>
        <p:nvSpPr>
          <p:cNvPr id="3" name="矩形 2"/>
          <p:cNvSpPr/>
          <p:nvPr/>
        </p:nvSpPr>
        <p:spPr>
          <a:xfrm>
            <a:off x="668814" y="1416715"/>
            <a:ext cx="10669111" cy="3543300"/>
          </a:xfrm>
          <a:prstGeom prst="rect">
            <a:avLst/>
          </a:prstGeom>
        </p:spPr>
        <p:txBody>
          <a:bodyPr wrap="square">
            <a:spAutoFit/>
          </a:bodyPr>
          <a:lstStyle/>
          <a:p>
            <a:pPr marL="0" indent="269875" algn="just" latinLnBrk="0">
              <a:lnSpc>
                <a:spcPts val="3080"/>
              </a:lnSpc>
            </a:pPr>
            <a:r>
              <a:rPr lang="en-US" altLang="zh-CN" sz="2000" kern="100" dirty="0">
                <a:latin typeface="+mj-ea"/>
                <a:ea typeface="+mj-ea"/>
                <a:cs typeface="宋体" panose="02010600030101010101" pitchFamily="2" charset="-122"/>
              </a:rPr>
              <a:t>     </a:t>
            </a:r>
            <a:r>
              <a:rPr lang="zh-CN" altLang="zh-CN" dirty="0">
                <a:effectLst/>
                <a:latin typeface="Times New Roman" panose="02020603050405020304" pitchFamily="18" charset="0"/>
                <a:ea typeface="宋体" panose="02010600030101010101" pitchFamily="2" charset="-122"/>
              </a:rPr>
              <a:t>图卷积神经网络</a:t>
            </a:r>
            <a:r>
              <a:rPr lang="en-US" altLang="zh-CN" dirty="0">
                <a:effectLst/>
                <a:latin typeface="Times New Roman" panose="02020603050405020304" pitchFamily="18" charset="0"/>
                <a:ea typeface="宋体" panose="02010600030101010101" pitchFamily="2" charset="-122"/>
                <a:sym typeface="+mn-ea"/>
              </a:rPr>
              <a:t>(Graph Convolutional Network, GCN)</a:t>
            </a:r>
            <a:r>
              <a:rPr lang="zh-CN" altLang="zh-CN" dirty="0">
                <a:effectLst/>
                <a:latin typeface="Times New Roman" panose="02020603050405020304" pitchFamily="18" charset="0"/>
                <a:ea typeface="宋体" panose="02010600030101010101" pitchFamily="2" charset="-122"/>
              </a:rPr>
              <a:t>是图神经网络的“开山之作”，它首次将图像处理中的卷积操作简单地用到图结构数据处理中来。</a:t>
            </a:r>
            <a:r>
              <a:rPr lang="zh-CN" altLang="en-US" dirty="0">
                <a:effectLst/>
                <a:latin typeface="Times New Roman" panose="02020603050405020304" pitchFamily="18" charset="0"/>
                <a:ea typeface="宋体" panose="02010600030101010101" pitchFamily="2" charset="-122"/>
              </a:rPr>
              <a:t>图卷积神经网络实际上跟卷积神经网络的作用一样，是一个特征提取器，只不过它的对象是图数据。</a:t>
            </a:r>
            <a:r>
              <a:rPr lang="zh-CN" altLang="zh-CN" dirty="0">
                <a:effectLst/>
                <a:latin typeface="Times New Roman" panose="02020603050405020304" pitchFamily="18" charset="0"/>
                <a:ea typeface="宋体" panose="02010600030101010101" pitchFamily="2" charset="-122"/>
                <a:sym typeface="+mn-ea"/>
              </a:rPr>
              <a:t>图卷积神经网络已经在处理图结构数据方面取得了巨大的成功。</a:t>
            </a:r>
            <a:endParaRPr lang="zh-CN" altLang="en-US" dirty="0">
              <a:effectLst/>
              <a:latin typeface="Times New Roman" panose="02020603050405020304" pitchFamily="18" charset="0"/>
              <a:ea typeface="宋体" panose="02010600030101010101" pitchFamily="2" charset="-122"/>
            </a:endParaRPr>
          </a:p>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rPr>
              <a:t>        </a:t>
            </a:r>
            <a:r>
              <a:rPr lang="zh-CN" altLang="en-US" dirty="0">
                <a:effectLst/>
                <a:latin typeface="Times New Roman" panose="02020603050405020304" pitchFamily="18" charset="0"/>
                <a:ea typeface="宋体" panose="02010600030101010101" pitchFamily="2" charset="-122"/>
              </a:rPr>
              <a:t>图卷积神经网络设计了一种从图数据中提取特征的图卷积方法，从而让我们可以使用这些提取的特征对图数据进行节点分类</a:t>
            </a:r>
            <a:r>
              <a:rPr lang="en-US" altLang="zh-CN" dirty="0">
                <a:effectLst/>
                <a:latin typeface="Times New Roman" panose="02020603050405020304" pitchFamily="18" charset="0"/>
                <a:ea typeface="宋体" panose="02010600030101010101" pitchFamily="2" charset="-122"/>
              </a:rPr>
              <a:t>(Node Classification)</a:t>
            </a:r>
            <a:r>
              <a:rPr lang="zh-CN" altLang="en-US" dirty="0">
                <a:effectLst/>
                <a:latin typeface="Times New Roman" panose="02020603050405020304" pitchFamily="18" charset="0"/>
                <a:ea typeface="宋体" panose="02010600030101010101" pitchFamily="2" charset="-122"/>
              </a:rPr>
              <a:t>、</a:t>
            </a:r>
            <a:r>
              <a:rPr lang="zh-CN" altLang="zh-CN" dirty="0">
                <a:effectLst/>
                <a:latin typeface="Times New Roman" panose="02020603050405020304" pitchFamily="18" charset="0"/>
                <a:ea typeface="宋体" panose="02010600030101010101" pitchFamily="2" charset="-122"/>
                <a:sym typeface="+mn-ea"/>
              </a:rPr>
              <a:t>链接</a:t>
            </a:r>
            <a:r>
              <a:rPr lang="zh-CN" altLang="en-US" dirty="0">
                <a:effectLst/>
                <a:latin typeface="Times New Roman" panose="02020603050405020304" pitchFamily="18" charset="0"/>
                <a:ea typeface="宋体" panose="02010600030101010101" pitchFamily="2" charset="-122"/>
              </a:rPr>
              <a:t>预测</a:t>
            </a:r>
            <a:r>
              <a:rPr lang="en-US" altLang="zh-CN" dirty="0">
                <a:effectLst/>
                <a:latin typeface="Times New Roman" panose="02020603050405020304" pitchFamily="18" charset="0"/>
                <a:ea typeface="宋体" panose="02010600030101010101" pitchFamily="2" charset="-122"/>
              </a:rPr>
              <a:t>(Link Prediction)</a:t>
            </a:r>
            <a:r>
              <a:rPr lang="zh-CN" altLang="en-US" dirty="0">
                <a:effectLst/>
                <a:latin typeface="Times New Roman" panose="02020603050405020304" pitchFamily="18" charset="0"/>
                <a:ea typeface="宋体" panose="02010600030101010101" pitchFamily="2" charset="-122"/>
                <a:sym typeface="+mn-ea"/>
              </a:rPr>
              <a:t>和</a:t>
            </a:r>
            <a:r>
              <a:rPr lang="zh-CN" altLang="en-US" dirty="0">
                <a:effectLst/>
                <a:latin typeface="Times New Roman" panose="02020603050405020304" pitchFamily="18" charset="0"/>
                <a:ea typeface="宋体" panose="02010600030101010101" pitchFamily="2" charset="-122"/>
                <a:sym typeface="+mn-ea"/>
              </a:rPr>
              <a:t>图分类</a:t>
            </a:r>
            <a:r>
              <a:rPr lang="en-US" altLang="zh-CN" dirty="0">
                <a:effectLst/>
                <a:latin typeface="Times New Roman" panose="02020603050405020304" pitchFamily="18" charset="0"/>
                <a:ea typeface="宋体" panose="02010600030101010101" pitchFamily="2" charset="-122"/>
                <a:sym typeface="+mn-ea"/>
              </a:rPr>
              <a:t>(Graph Classification)</a:t>
            </a:r>
            <a:r>
              <a:rPr lang="zh-CN" altLang="en-US" dirty="0">
                <a:effectLst/>
                <a:latin typeface="Times New Roman" panose="02020603050405020304" pitchFamily="18" charset="0"/>
                <a:ea typeface="宋体" panose="02010600030101010101" pitchFamily="2" charset="-122"/>
              </a:rPr>
              <a:t>，还可以得到图的嵌入表示</a:t>
            </a:r>
            <a:r>
              <a:rPr lang="en-US" altLang="zh-CN" dirty="0">
                <a:effectLst/>
                <a:latin typeface="Times New Roman" panose="02020603050405020304" pitchFamily="18" charset="0"/>
                <a:ea typeface="宋体" panose="02010600030101010101" pitchFamily="2" charset="-122"/>
              </a:rPr>
              <a:t>(Graph Embedding)</a:t>
            </a:r>
            <a:r>
              <a:rPr lang="zh-CN" altLang="en-US" dirty="0">
                <a:effectLst/>
                <a:latin typeface="Times New Roman" panose="02020603050405020304" pitchFamily="18" charset="0"/>
                <a:ea typeface="宋体" panose="02010600030101010101" pitchFamily="2" charset="-122"/>
              </a:rPr>
              <a:t>，用途广泛。</a:t>
            </a:r>
            <a:r>
              <a:rPr lang="en-US" altLang="zh-CN" dirty="0">
                <a:effectLst/>
                <a:latin typeface="Times New Roman" panose="02020603050405020304" pitchFamily="18" charset="0"/>
                <a:ea typeface="宋体" panose="02010600030101010101" pitchFamily="2" charset="-122"/>
                <a:sym typeface="+mn-ea"/>
              </a:rPr>
              <a:t>    </a:t>
            </a:r>
            <a:endParaRPr lang="zh-CN" altLang="en-US" kern="100" dirty="0">
              <a:latin typeface="+mj-ea"/>
              <a:ea typeface="+mj-ea"/>
              <a:cs typeface="宋体" panose="02010600030101010101" pitchFamily="2" charset="-122"/>
            </a:endParaRPr>
          </a:p>
        </p:txBody>
      </p:sp>
    </p:spTree>
  </p:cSld>
  <p:clrMapOvr>
    <a:masterClrMapping/>
  </p:clrMapOvr>
  <p:transition advTm="800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dirty="0">
                <a:solidFill>
                  <a:schemeClr val="tx1"/>
                </a:solidFill>
                <a:sym typeface="+mn-ea"/>
              </a:rPr>
              <a:t>GCN</a:t>
            </a:r>
            <a:endParaRPr lang="en-US" altLang="zh-CN" dirty="0">
              <a:solidFill>
                <a:schemeClr val="tx1"/>
              </a:solidFill>
            </a:endParaRPr>
          </a:p>
        </p:txBody>
      </p:sp>
      <p:sp>
        <p:nvSpPr>
          <p:cNvPr id="3" name="矩形 2"/>
          <p:cNvSpPr/>
          <p:nvPr/>
        </p:nvSpPr>
        <p:spPr>
          <a:xfrm>
            <a:off x="668814" y="1416715"/>
            <a:ext cx="10669111" cy="2461260"/>
          </a:xfrm>
          <a:prstGeom prst="rect">
            <a:avLst/>
          </a:prstGeom>
        </p:spPr>
        <p:txBody>
          <a:bodyPr wrap="square">
            <a:spAutoFit/>
          </a:bodyPr>
          <a:lstStyle/>
          <a:p>
            <a:pPr marL="0" indent="269875" algn="just" latinLnBrk="0">
              <a:lnSpc>
                <a:spcPts val="3080"/>
              </a:lnSpc>
            </a:pPr>
            <a:r>
              <a:rPr lang="en-US" altLang="zh-CN" sz="2000" kern="100" dirty="0">
                <a:latin typeface="+mj-ea"/>
                <a:ea typeface="+mj-ea"/>
                <a:cs typeface="宋体" panose="02010600030101010101" pitchFamily="2" charset="-122"/>
              </a:rPr>
              <a:t>     </a:t>
            </a:r>
            <a:r>
              <a:rPr lang="en-US" altLang="zh-CN" dirty="0">
                <a:effectLst/>
                <a:latin typeface="Times New Roman" panose="02020603050405020304" pitchFamily="18" charset="0"/>
                <a:ea typeface="宋体" panose="02010600030101010101" pitchFamily="2" charset="-122"/>
                <a:sym typeface="+mn-ea"/>
              </a:rPr>
              <a:t>GCN</a:t>
            </a:r>
            <a:r>
              <a:rPr lang="zh-CN" altLang="zh-CN" dirty="0">
                <a:effectLst/>
                <a:latin typeface="Times New Roman" panose="02020603050405020304" pitchFamily="18" charset="0"/>
                <a:ea typeface="宋体" panose="02010600030101010101" pitchFamily="2" charset="-122"/>
                <a:sym typeface="+mn-ea"/>
              </a:rPr>
              <a:t>最早由</a:t>
            </a:r>
            <a:r>
              <a:rPr lang="en-US" altLang="zh-CN" dirty="0">
                <a:effectLst/>
                <a:latin typeface="Times New Roman" panose="02020603050405020304" pitchFamily="18" charset="0"/>
                <a:ea typeface="宋体" panose="02010600030101010101" pitchFamily="2" charset="-122"/>
                <a:sym typeface="+mn-ea"/>
              </a:rPr>
              <a:t>Thomas </a:t>
            </a:r>
            <a:r>
              <a:rPr lang="en-US" altLang="zh-CN" dirty="0" err="1">
                <a:effectLst/>
                <a:latin typeface="Times New Roman" panose="02020603050405020304" pitchFamily="18" charset="0"/>
                <a:ea typeface="宋体" panose="02010600030101010101" pitchFamily="2" charset="-122"/>
                <a:sym typeface="+mn-ea"/>
              </a:rPr>
              <a:t>Kipf</a:t>
            </a:r>
            <a:r>
              <a:rPr lang="zh-CN" altLang="zh-CN" dirty="0">
                <a:effectLst/>
                <a:latin typeface="Times New Roman" panose="02020603050405020304" pitchFamily="18" charset="0"/>
                <a:ea typeface="宋体" panose="02010600030101010101" pitchFamily="2" charset="-122"/>
                <a:sym typeface="+mn-ea"/>
              </a:rPr>
              <a:t>和</a:t>
            </a:r>
            <a:r>
              <a:rPr lang="en-US" altLang="zh-CN" dirty="0">
                <a:effectLst/>
                <a:latin typeface="Times New Roman" panose="02020603050405020304" pitchFamily="18" charset="0"/>
                <a:ea typeface="宋体" panose="02010600030101010101" pitchFamily="2" charset="-122"/>
                <a:sym typeface="+mn-ea"/>
              </a:rPr>
              <a:t>Max Welling</a:t>
            </a:r>
            <a:r>
              <a:rPr lang="zh-CN" altLang="zh-CN" dirty="0">
                <a:effectLst/>
                <a:latin typeface="Times New Roman" panose="02020603050405020304" pitchFamily="18" charset="0"/>
                <a:ea typeface="宋体" panose="02010600030101010101" pitchFamily="2" charset="-122"/>
                <a:sym typeface="+mn-ea"/>
              </a:rPr>
              <a:t>于</a:t>
            </a:r>
            <a:r>
              <a:rPr lang="en-US" altLang="zh-CN" dirty="0">
                <a:effectLst/>
                <a:latin typeface="Times New Roman" panose="02020603050405020304" pitchFamily="18" charset="0"/>
                <a:ea typeface="宋体" panose="02010600030101010101" pitchFamily="2" charset="-122"/>
                <a:sym typeface="+mn-ea"/>
              </a:rPr>
              <a:t>2017</a:t>
            </a:r>
            <a:r>
              <a:rPr lang="zh-CN" altLang="zh-CN" dirty="0">
                <a:effectLst/>
                <a:latin typeface="Times New Roman" panose="02020603050405020304" pitchFamily="18" charset="0"/>
                <a:ea typeface="宋体" panose="02010600030101010101" pitchFamily="2" charset="-122"/>
                <a:sym typeface="+mn-ea"/>
              </a:rPr>
              <a:t>年提出，它填补了神经网络在处理图数据</a:t>
            </a:r>
            <a:r>
              <a:rPr lang="zh-CN" altLang="zh-CN" dirty="0">
                <a:effectLst/>
                <a:latin typeface="Times New Roman" panose="02020603050405020304" pitchFamily="18" charset="0"/>
                <a:ea typeface="宋体" panose="02010600030101010101" pitchFamily="2" charset="-122"/>
                <a:sym typeface="+mn-ea"/>
              </a:rPr>
              <a:t>（如社交网络、推荐系统、生物信息学中的分子结构等）</a:t>
            </a:r>
            <a:r>
              <a:rPr lang="zh-CN" altLang="zh-CN" dirty="0">
                <a:effectLst/>
                <a:latin typeface="Times New Roman" panose="02020603050405020304" pitchFamily="18" charset="0"/>
                <a:ea typeface="宋体" panose="02010600030101010101" pitchFamily="2" charset="-122"/>
                <a:sym typeface="+mn-ea"/>
              </a:rPr>
              <a:t>方面的空白。</a:t>
            </a:r>
            <a:r>
              <a:rPr lang="en-US" altLang="zh-CN" dirty="0">
                <a:effectLst/>
                <a:latin typeface="Times New Roman" panose="02020603050405020304" pitchFamily="18" charset="0"/>
                <a:ea typeface="宋体" panose="02010600030101010101" pitchFamily="2" charset="-122"/>
                <a:sym typeface="+mn-ea"/>
              </a:rPr>
              <a:t>GCN</a:t>
            </a:r>
            <a:r>
              <a:rPr lang="zh-CN" altLang="zh-CN" dirty="0">
                <a:effectLst/>
                <a:latin typeface="Times New Roman" panose="02020603050405020304" pitchFamily="18" charset="0"/>
                <a:ea typeface="宋体" panose="02010600030101010101" pitchFamily="2" charset="-122"/>
                <a:sym typeface="+mn-ea"/>
              </a:rPr>
              <a:t>的提出标志着神经网络在图数据领域的重大突破。</a:t>
            </a:r>
            <a:r>
              <a:rPr lang="en-US" altLang="zh-CN" dirty="0">
                <a:effectLst/>
                <a:latin typeface="Times New Roman" panose="02020603050405020304" pitchFamily="18" charset="0"/>
                <a:ea typeface="宋体" panose="02010600030101010101" pitchFamily="2" charset="-122"/>
                <a:sym typeface="+mn-ea"/>
              </a:rPr>
              <a:t>    </a:t>
            </a:r>
            <a:endParaRPr lang="zh-CN" altLang="en-US" kern="100" dirty="0">
              <a:latin typeface="+mj-ea"/>
              <a:ea typeface="+mj-ea"/>
              <a:cs typeface="宋体" panose="02010600030101010101" pitchFamily="2" charset="-122"/>
            </a:endParaRPr>
          </a:p>
          <a:p>
            <a:pPr marL="0" indent="269875" algn="just" latinLnBrk="0">
              <a:lnSpc>
                <a:spcPts val="3080"/>
              </a:lnSpc>
            </a:pPr>
            <a:r>
              <a:rPr lang="en-US" altLang="zh-CN" dirty="0">
                <a:effectLst/>
                <a:latin typeface="Times New Roman" panose="02020603050405020304" pitchFamily="18" charset="0"/>
                <a:ea typeface="宋体" panose="02010600030101010101" pitchFamily="2" charset="-122"/>
                <a:sym typeface="+mn-ea"/>
              </a:rPr>
              <a:t>     GCN</a:t>
            </a:r>
            <a:r>
              <a:rPr lang="zh-CN" altLang="zh-CN" dirty="0">
                <a:effectLst/>
                <a:latin typeface="Times New Roman" panose="02020603050405020304" pitchFamily="18" charset="0"/>
                <a:ea typeface="宋体" panose="02010600030101010101" pitchFamily="2" charset="-122"/>
                <a:sym typeface="+mn-ea"/>
              </a:rPr>
              <a:t>的核心思想是借鉴传统图信号处理中的卷积操作。它使用图的邻接矩阵来定义卷积运算，类似于卷积神经网络中的卷积核。通过迭代地聚合每个节点的邻居信息，</a:t>
            </a:r>
            <a:r>
              <a:rPr lang="en-US" altLang="zh-CN" dirty="0">
                <a:effectLst/>
                <a:latin typeface="Times New Roman" panose="02020603050405020304" pitchFamily="18" charset="0"/>
                <a:ea typeface="宋体" panose="02010600030101010101" pitchFamily="2" charset="-122"/>
                <a:sym typeface="+mn-ea"/>
              </a:rPr>
              <a:t>GCN</a:t>
            </a:r>
            <a:r>
              <a:rPr lang="zh-CN" altLang="zh-CN" dirty="0">
                <a:effectLst/>
                <a:latin typeface="Times New Roman" panose="02020603050405020304" pitchFamily="18" charset="0"/>
                <a:ea typeface="宋体" panose="02010600030101010101" pitchFamily="2" charset="-122"/>
                <a:sym typeface="+mn-ea"/>
              </a:rPr>
              <a:t>可以学习到每个节点的表示，同时保留了图的拓扑结构。</a:t>
            </a:r>
            <a:r>
              <a:rPr lang="en-US"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rPr>
              <a:t>        </a:t>
            </a:r>
            <a:endParaRPr lang="zh-CN" altLang="en-US" kern="100" dirty="0">
              <a:latin typeface="+mj-ea"/>
              <a:ea typeface="+mj-ea"/>
              <a:cs typeface="宋体" panose="02010600030101010101" pitchFamily="2" charset="-122"/>
            </a:endParaRPr>
          </a:p>
        </p:txBody>
      </p:sp>
    </p:spTree>
  </p:cSld>
  <p:clrMapOvr>
    <a:masterClrMapping/>
  </p:clrMapOvr>
  <p:transition advTm="800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endParaRPr lang="zh-CN" altLang="en-US" dirty="0">
              <a:solidFill>
                <a:schemeClr val="tx1"/>
              </a:solidFill>
            </a:endParaRPr>
          </a:p>
        </p:txBody>
      </p:sp>
      <p:sp>
        <p:nvSpPr>
          <p:cNvPr id="5" name="TextBox 6"/>
          <p:cNvSpPr txBox="1">
            <a:spLocks noChangeArrowheads="1"/>
          </p:cNvSpPr>
          <p:nvPr/>
        </p:nvSpPr>
        <p:spPr bwMode="auto">
          <a:xfrm>
            <a:off x="2675753" y="2073847"/>
            <a:ext cx="693517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图</a:t>
            </a:r>
            <a:r>
              <a:rPr lang="zh-CN" altLang="en-US" sz="3600" dirty="0">
                <a:latin typeface="Impact" panose="020B0806030902050204" pitchFamily="34" charset="0"/>
                <a:ea typeface="微软雅黑" panose="020B0503020204020204" pitchFamily="34" charset="-122"/>
              </a:rPr>
              <a:t>模型概述</a:t>
            </a:r>
            <a:endParaRPr lang="zh-CN" altLang="en-US" sz="3600" dirty="0">
              <a:latin typeface="微软雅黑" panose="020B0503020204020204" pitchFamily="34" charset="-122"/>
              <a:ea typeface="微软雅黑" panose="020B0503020204020204" pitchFamily="34" charset="-122"/>
            </a:endParaRPr>
          </a:p>
        </p:txBody>
      </p:sp>
      <p:sp>
        <p:nvSpPr>
          <p:cNvPr id="9" name="TextBox 10"/>
          <p:cNvSpPr txBox="1">
            <a:spLocks noChangeArrowheads="1"/>
          </p:cNvSpPr>
          <p:nvPr/>
        </p:nvSpPr>
        <p:spPr bwMode="auto">
          <a:xfrm>
            <a:off x="2691627" y="2900934"/>
            <a:ext cx="37722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经典图模型</a:t>
            </a:r>
            <a:r>
              <a:rPr lang="en-US" altLang="zh-CN" sz="3600" b="1" dirty="0">
                <a:latin typeface="宋体" panose="02010600030101010101" pitchFamily="2" charset="-122"/>
              </a:rPr>
              <a:t> </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dirty="0">
                <a:solidFill>
                  <a:schemeClr val="tx1"/>
                </a:solidFill>
                <a:sym typeface="+mn-ea"/>
              </a:rPr>
              <a:t>GCN</a:t>
            </a:r>
            <a:endParaRPr lang="en-US" altLang="zh-CN" dirty="0">
              <a:solidFill>
                <a:schemeClr val="tx1"/>
              </a:solidFill>
            </a:endParaRPr>
          </a:p>
        </p:txBody>
      </p:sp>
      <p:sp>
        <p:nvSpPr>
          <p:cNvPr id="3" name="矩形 2"/>
          <p:cNvSpPr/>
          <p:nvPr/>
        </p:nvSpPr>
        <p:spPr>
          <a:xfrm>
            <a:off x="668655" y="1251585"/>
            <a:ext cx="10896600" cy="5493385"/>
          </a:xfrm>
          <a:prstGeom prst="rect">
            <a:avLst/>
          </a:prstGeom>
        </p:spPr>
        <p:txBody>
          <a:bodyPr wrap="square">
            <a:noAutofit/>
          </a:bodyPr>
          <a:lstStyle/>
          <a:p>
            <a:pPr marL="0" indent="269875" algn="just" latinLnBrk="0">
              <a:lnSpc>
                <a:spcPts val="3080"/>
              </a:lnSpc>
            </a:pPr>
            <a:r>
              <a:rPr lang="en-US" altLang="zh-CN" sz="2200" kern="100" dirty="0">
                <a:latin typeface="+mj-ea"/>
                <a:ea typeface="+mj-ea"/>
                <a:cs typeface="宋体" panose="02010600030101010101" pitchFamily="2" charset="-122"/>
              </a:rPr>
              <a:t>    </a:t>
            </a:r>
            <a:r>
              <a:rPr lang="zh-CN" altLang="en-US" sz="2200" dirty="0">
                <a:effectLst/>
                <a:latin typeface="Times New Roman" panose="02020603050405020304" pitchFamily="18" charset="0"/>
                <a:ea typeface="宋体" panose="02010600030101010101" pitchFamily="2" charset="-122"/>
              </a:rPr>
              <a:t>图卷积神经网络的算法原理：</a:t>
            </a:r>
            <a:endParaRPr lang="zh-CN" altLang="en-US" sz="2200" dirty="0">
              <a:effectLst/>
              <a:latin typeface="Times New Roman" panose="02020603050405020304" pitchFamily="18" charset="0"/>
              <a:ea typeface="宋体" panose="02010600030101010101" pitchFamily="2" charset="-122"/>
            </a:endParaRPr>
          </a:p>
          <a:p>
            <a:pPr marL="0" indent="269875" algn="just" latinLnBrk="0">
              <a:lnSpc>
                <a:spcPts val="3080"/>
              </a:lnSpc>
            </a:pPr>
            <a:r>
              <a:rPr lang="zh-CN" altLang="en-US" sz="2200" dirty="0">
                <a:effectLst/>
                <a:latin typeface="Times New Roman" panose="02020603050405020304" pitchFamily="18" charset="0"/>
                <a:ea typeface="宋体" panose="02010600030101010101" pitchFamily="2" charset="-122"/>
              </a:rPr>
              <a:t> </a:t>
            </a:r>
            <a:r>
              <a:rPr lang="en-US" altLang="zh-CN" sz="2200" dirty="0">
                <a:effectLst/>
                <a:latin typeface="Times New Roman" panose="02020603050405020304" pitchFamily="18" charset="0"/>
                <a:ea typeface="宋体" panose="02010600030101010101" pitchFamily="2" charset="-122"/>
              </a:rPr>
              <a:t>   </a:t>
            </a:r>
            <a:r>
              <a:rPr lang="zh-CN" altLang="en-US" sz="2200" dirty="0">
                <a:effectLst/>
                <a:latin typeface="Times New Roman" panose="02020603050405020304" pitchFamily="18" charset="0"/>
                <a:ea typeface="宋体" panose="02010600030101010101" pitchFamily="2" charset="-122"/>
              </a:rPr>
              <a:t>假设有一批图数据，其中有</a:t>
            </a:r>
            <a:r>
              <a:rPr lang="en-US" altLang="zh-CN" sz="2200" dirty="0">
                <a:effectLst/>
                <a:latin typeface="Times New Roman" panose="02020603050405020304" pitchFamily="18" charset="0"/>
                <a:ea typeface="宋体" panose="02010600030101010101" pitchFamily="2" charset="-122"/>
              </a:rPr>
              <a:t>N</a:t>
            </a:r>
            <a:r>
              <a:rPr lang="zh-CN" altLang="en-US" sz="2200" dirty="0">
                <a:effectLst/>
                <a:latin typeface="Times New Roman" panose="02020603050405020304" pitchFamily="18" charset="0"/>
                <a:ea typeface="宋体" panose="02010600030101010101" pitchFamily="2" charset="-122"/>
              </a:rPr>
              <a:t>个节点，每个节点都有自己的</a:t>
            </a:r>
            <a:r>
              <a:rPr lang="en-US" altLang="zh-CN" sz="2200" dirty="0">
                <a:effectLst/>
                <a:latin typeface="Times New Roman" panose="02020603050405020304" pitchFamily="18" charset="0"/>
                <a:ea typeface="宋体" panose="02010600030101010101" pitchFamily="2" charset="-122"/>
                <a:sym typeface="+mn-ea"/>
              </a:rPr>
              <a:t>D</a:t>
            </a:r>
            <a:r>
              <a:rPr lang="zh-CN" altLang="en-US" sz="2200" dirty="0">
                <a:effectLst/>
                <a:latin typeface="Times New Roman" panose="02020603050405020304" pitchFamily="18" charset="0"/>
                <a:ea typeface="宋体" panose="02010600030101010101" pitchFamily="2" charset="-122"/>
                <a:sym typeface="+mn-ea"/>
              </a:rPr>
              <a:t>个</a:t>
            </a:r>
            <a:r>
              <a:rPr lang="zh-CN" altLang="en-US" sz="2200" dirty="0">
                <a:effectLst/>
                <a:latin typeface="Times New Roman" panose="02020603050405020304" pitchFamily="18" charset="0"/>
                <a:ea typeface="宋体" panose="02010600030101010101" pitchFamily="2" charset="-122"/>
              </a:rPr>
              <a:t>特征，这些节点的特征组成一个</a:t>
            </a:r>
            <a:r>
              <a:rPr lang="en-US" altLang="zh-CN" sz="2200" dirty="0">
                <a:effectLst/>
                <a:latin typeface="Times New Roman" panose="02020603050405020304" pitchFamily="18" charset="0"/>
                <a:ea typeface="宋体" panose="02010600030101010101" pitchFamily="2" charset="-122"/>
              </a:rPr>
              <a:t>N</a:t>
            </a:r>
            <a:r>
              <a:rPr lang="en-US" altLang="en-US" sz="2200" dirty="0">
                <a:effectLst/>
                <a:latin typeface="Times New Roman" panose="02020603050405020304" pitchFamily="18" charset="0"/>
                <a:ea typeface="宋体" panose="02010600030101010101" pitchFamily="2" charset="-122"/>
              </a:rPr>
              <a:t>×</a:t>
            </a:r>
            <a:r>
              <a:rPr lang="en-US" altLang="zh-CN" sz="2200" dirty="0">
                <a:effectLst/>
                <a:latin typeface="Times New Roman" panose="02020603050405020304" pitchFamily="18" charset="0"/>
                <a:ea typeface="宋体" panose="02010600030101010101" pitchFamily="2" charset="-122"/>
              </a:rPr>
              <a:t>D</a:t>
            </a:r>
            <a:r>
              <a:rPr lang="zh-CN" altLang="en-US" sz="2200" dirty="0">
                <a:effectLst/>
                <a:latin typeface="Times New Roman" panose="02020603050405020304" pitchFamily="18" charset="0"/>
                <a:ea typeface="宋体" panose="02010600030101010101" pitchFamily="2" charset="-122"/>
              </a:rPr>
              <a:t>维的特征矩阵</a:t>
            </a:r>
            <a:r>
              <a:rPr lang="en-US" altLang="zh-CN" sz="2200" dirty="0">
                <a:effectLst/>
                <a:latin typeface="Times New Roman" panose="02020603050405020304" pitchFamily="18" charset="0"/>
                <a:ea typeface="宋体" panose="02010600030101010101" pitchFamily="2" charset="-122"/>
              </a:rPr>
              <a:t>X</a:t>
            </a:r>
            <a:r>
              <a:rPr lang="zh-CN" altLang="en-US" sz="2200" dirty="0">
                <a:effectLst/>
                <a:latin typeface="Times New Roman" panose="02020603050405020304" pitchFamily="18" charset="0"/>
                <a:ea typeface="宋体" panose="02010600030101010101" pitchFamily="2" charset="-122"/>
              </a:rPr>
              <a:t>，然后各个节点之间的关系也会形成一个</a:t>
            </a:r>
            <a:r>
              <a:rPr lang="en-US" altLang="zh-CN" sz="2200" dirty="0">
                <a:effectLst/>
                <a:latin typeface="Times New Roman" panose="02020603050405020304" pitchFamily="18" charset="0"/>
                <a:ea typeface="宋体" panose="02010600030101010101" pitchFamily="2" charset="-122"/>
              </a:rPr>
              <a:t>N</a:t>
            </a:r>
            <a:r>
              <a:rPr lang="en-US" altLang="en-US" sz="2200" dirty="0">
                <a:effectLst/>
                <a:latin typeface="Times New Roman" panose="02020603050405020304" pitchFamily="18" charset="0"/>
                <a:ea typeface="宋体" panose="02010600030101010101" pitchFamily="2" charset="-122"/>
              </a:rPr>
              <a:t>×</a:t>
            </a:r>
            <a:r>
              <a:rPr lang="en-US" altLang="zh-CN" sz="2200" dirty="0">
                <a:effectLst/>
                <a:latin typeface="Times New Roman" panose="02020603050405020304" pitchFamily="18" charset="0"/>
                <a:ea typeface="宋体" panose="02010600030101010101" pitchFamily="2" charset="-122"/>
              </a:rPr>
              <a:t>N</a:t>
            </a:r>
            <a:r>
              <a:rPr lang="zh-CN" altLang="en-US" sz="2200" dirty="0">
                <a:effectLst/>
                <a:latin typeface="Times New Roman" panose="02020603050405020304" pitchFamily="18" charset="0"/>
                <a:ea typeface="宋体" panose="02010600030101010101" pitchFamily="2" charset="-122"/>
              </a:rPr>
              <a:t>维的邻接矩阵</a:t>
            </a:r>
            <a:r>
              <a:rPr lang="en-US" altLang="zh-CN" sz="2200" dirty="0">
                <a:effectLst/>
                <a:latin typeface="Times New Roman" panose="02020603050405020304" pitchFamily="18" charset="0"/>
                <a:ea typeface="宋体" panose="02010600030101010101" pitchFamily="2" charset="-122"/>
              </a:rPr>
              <a:t>(Adjacency Matrix) </a:t>
            </a:r>
            <a:r>
              <a:rPr lang="en-US" altLang="zh-CN" sz="2200" dirty="0">
                <a:effectLst/>
                <a:latin typeface="Times New Roman" panose="02020603050405020304" pitchFamily="18" charset="0"/>
                <a:ea typeface="宋体" panose="02010600030101010101" pitchFamily="2" charset="-122"/>
                <a:sym typeface="+mn-ea"/>
              </a:rPr>
              <a:t>A</a:t>
            </a:r>
            <a:r>
              <a:rPr lang="zh-CN" altLang="en-US" sz="2200" dirty="0">
                <a:effectLst/>
                <a:latin typeface="Times New Roman" panose="02020603050405020304" pitchFamily="18" charset="0"/>
                <a:ea typeface="宋体" panose="02010600030101010101" pitchFamily="2" charset="-122"/>
              </a:rPr>
              <a:t>。</a:t>
            </a:r>
            <a:r>
              <a:rPr lang="en-US" altLang="zh-CN" sz="2200" dirty="0">
                <a:effectLst/>
                <a:latin typeface="Times New Roman" panose="02020603050405020304" pitchFamily="18" charset="0"/>
                <a:ea typeface="宋体" panose="02010600030101010101" pitchFamily="2" charset="-122"/>
              </a:rPr>
              <a:t>X</a:t>
            </a:r>
            <a:r>
              <a:rPr lang="zh-CN" altLang="en-US" sz="2200" dirty="0">
                <a:effectLst/>
                <a:latin typeface="Times New Roman" panose="02020603050405020304" pitchFamily="18" charset="0"/>
                <a:ea typeface="宋体" panose="02010600030101010101" pitchFamily="2" charset="-122"/>
              </a:rPr>
              <a:t>和</a:t>
            </a:r>
            <a:r>
              <a:rPr lang="en-US" altLang="zh-CN" sz="2200" dirty="0">
                <a:effectLst/>
                <a:latin typeface="Times New Roman" panose="02020603050405020304" pitchFamily="18" charset="0"/>
                <a:ea typeface="宋体" panose="02010600030101010101" pitchFamily="2" charset="-122"/>
              </a:rPr>
              <a:t>A</a:t>
            </a:r>
            <a:r>
              <a:rPr lang="zh-CN" altLang="en-US" sz="2200" dirty="0">
                <a:effectLst/>
                <a:latin typeface="Times New Roman" panose="02020603050405020304" pitchFamily="18" charset="0"/>
                <a:ea typeface="宋体" panose="02010600030101010101" pitchFamily="2" charset="-122"/>
              </a:rPr>
              <a:t>便是模型的输入。</a:t>
            </a:r>
            <a:endParaRPr lang="zh-CN" altLang="en-US" sz="2200" dirty="0">
              <a:effectLst/>
              <a:latin typeface="Times New Roman" panose="02020603050405020304" pitchFamily="18" charset="0"/>
              <a:ea typeface="宋体" panose="02010600030101010101" pitchFamily="2" charset="-122"/>
            </a:endParaRPr>
          </a:p>
          <a:p>
            <a:pPr marL="0" indent="0" algn="just" latinLnBrk="0">
              <a:lnSpc>
                <a:spcPct val="100000"/>
              </a:lnSpc>
            </a:pPr>
            <a:r>
              <a:rPr lang="en-US" altLang="zh-CN" sz="2200" dirty="0">
                <a:effectLst/>
                <a:latin typeface="Times New Roman" panose="02020603050405020304" pitchFamily="18" charset="0"/>
                <a:ea typeface="宋体" panose="02010600030101010101" pitchFamily="2" charset="-122"/>
              </a:rPr>
              <a:t>        </a:t>
            </a:r>
            <a:r>
              <a:rPr lang="zh-CN" altLang="en-US" sz="2200" dirty="0">
                <a:effectLst/>
                <a:latin typeface="Times New Roman" panose="02020603050405020304" pitchFamily="18" charset="0"/>
                <a:ea typeface="宋体" panose="02010600030101010101" pitchFamily="2" charset="-122"/>
              </a:rPr>
              <a:t>图卷积神经网络的工作流程可以分为三步：聚类，更新和循环。</a:t>
            </a:r>
            <a:endParaRPr lang="zh-CN" altLang="en-US" sz="2200" dirty="0">
              <a:effectLst/>
              <a:latin typeface="Times New Roman" panose="02020603050405020304" pitchFamily="18" charset="0"/>
              <a:ea typeface="宋体" panose="02010600030101010101" pitchFamily="2" charset="-122"/>
            </a:endParaRPr>
          </a:p>
          <a:p>
            <a:pPr marL="0" indent="0" algn="just" latinLnBrk="0">
              <a:lnSpc>
                <a:spcPct val="100000"/>
              </a:lnSpc>
            </a:pPr>
            <a:r>
              <a:rPr lang="en-US" altLang="zh-CN" sz="2200" dirty="0">
                <a:effectLst/>
                <a:latin typeface="Times New Roman" panose="02020603050405020304" pitchFamily="18" charset="0"/>
                <a:ea typeface="宋体" panose="02010600030101010101" pitchFamily="2" charset="-122"/>
              </a:rPr>
              <a:t>        1.</a:t>
            </a:r>
            <a:r>
              <a:rPr lang="zh-CN" altLang="en-US" sz="2200" dirty="0">
                <a:effectLst/>
                <a:latin typeface="Times New Roman" panose="02020603050405020304" pitchFamily="18" charset="0"/>
                <a:ea typeface="宋体" panose="02010600030101010101" pitchFamily="2" charset="-122"/>
                <a:sym typeface="+mn-ea"/>
              </a:rPr>
              <a:t>聚类：</a:t>
            </a:r>
            <a:r>
              <a:rPr lang="zh-CN" altLang="en-US" sz="2200" dirty="0">
                <a:effectLst/>
                <a:latin typeface="Times New Roman" panose="02020603050405020304" pitchFamily="18" charset="0"/>
                <a:ea typeface="宋体" panose="02010600030101010101" pitchFamily="2" charset="-122"/>
              </a:rPr>
              <a:t>每个节点从它的所有邻居节点处获取其特征信息，也包括它自身的特征；</a:t>
            </a:r>
            <a:endParaRPr lang="zh-CN" altLang="en-US" sz="2200" dirty="0">
              <a:effectLst/>
              <a:latin typeface="Times New Roman" panose="02020603050405020304" pitchFamily="18" charset="0"/>
              <a:ea typeface="宋体" panose="02010600030101010101" pitchFamily="2" charset="-122"/>
            </a:endParaRPr>
          </a:p>
          <a:p>
            <a:pPr marL="0" indent="0" algn="just" latinLnBrk="0">
              <a:lnSpc>
                <a:spcPct val="100000"/>
              </a:lnSpc>
            </a:pPr>
            <a:r>
              <a:rPr lang="en-US" altLang="zh-CN" sz="2200" dirty="0">
                <a:effectLst/>
                <a:latin typeface="Times New Roman" panose="02020603050405020304" pitchFamily="18" charset="0"/>
                <a:ea typeface="宋体" panose="02010600030101010101" pitchFamily="2" charset="-122"/>
              </a:rPr>
              <a:t>        2.</a:t>
            </a:r>
            <a:r>
              <a:rPr lang="zh-CN" altLang="en-US" sz="2200" dirty="0">
                <a:effectLst/>
                <a:latin typeface="Times New Roman" panose="02020603050405020304" pitchFamily="18" charset="0"/>
                <a:ea typeface="宋体" panose="02010600030101010101" pitchFamily="2" charset="-122"/>
              </a:rPr>
              <a:t>更新：使用上述聚类信息更新自身的特征；</a:t>
            </a:r>
            <a:endParaRPr lang="zh-CN" altLang="en-US" sz="2200" dirty="0">
              <a:effectLst/>
              <a:latin typeface="Times New Roman" panose="02020603050405020304" pitchFamily="18" charset="0"/>
              <a:ea typeface="宋体" panose="02010600030101010101" pitchFamily="2" charset="-122"/>
            </a:endParaRPr>
          </a:p>
          <a:p>
            <a:pPr marL="0" indent="0" algn="just" latinLnBrk="0">
              <a:lnSpc>
                <a:spcPct val="100000"/>
              </a:lnSpc>
            </a:pPr>
            <a:r>
              <a:rPr lang="en-US" altLang="zh-CN" sz="2200" dirty="0">
                <a:effectLst/>
                <a:latin typeface="Times New Roman" panose="02020603050405020304" pitchFamily="18" charset="0"/>
                <a:ea typeface="宋体" panose="02010600030101010101" pitchFamily="2" charset="-122"/>
              </a:rPr>
              <a:t>        3.</a:t>
            </a:r>
            <a:r>
              <a:rPr lang="zh-CN" altLang="en-US" sz="2200" dirty="0">
                <a:effectLst/>
                <a:latin typeface="Times New Roman" panose="02020603050405020304" pitchFamily="18" charset="0"/>
                <a:ea typeface="宋体" panose="02010600030101010101" pitchFamily="2" charset="-122"/>
              </a:rPr>
              <a:t>循环：一个多层的图卷积神经网络，每一个卷积层仅处理一阶邻域信息。通过循环叠加若干卷积层可以实现多阶邻域的信息传递。</a:t>
            </a:r>
            <a:endParaRPr lang="zh-CN" altLang="en-US" sz="2200" dirty="0">
              <a:effectLst/>
              <a:latin typeface="Times New Roman" panose="02020603050405020304" pitchFamily="18" charset="0"/>
              <a:ea typeface="宋体" panose="02010600030101010101" pitchFamily="2" charset="-122"/>
            </a:endParaRPr>
          </a:p>
          <a:p>
            <a:pPr marL="0" indent="269875" algn="just" latinLnBrk="0">
              <a:lnSpc>
                <a:spcPts val="3080"/>
              </a:lnSpc>
            </a:pPr>
            <a:r>
              <a:rPr lang="en-US" altLang="zh-CN" sz="2200" dirty="0">
                <a:effectLst/>
                <a:latin typeface="Times New Roman" panose="02020603050405020304" pitchFamily="18" charset="0"/>
                <a:ea typeface="宋体" panose="02010600030101010101" pitchFamily="2" charset="-122"/>
                <a:sym typeface="+mn-ea"/>
              </a:rPr>
              <a:t>    GCN</a:t>
            </a:r>
            <a:r>
              <a:rPr lang="zh-CN" altLang="en-US" sz="2200" dirty="0">
                <a:effectLst/>
                <a:latin typeface="Times New Roman" panose="02020603050405020304" pitchFamily="18" charset="0"/>
                <a:ea typeface="宋体" panose="02010600030101010101" pitchFamily="2" charset="-122"/>
                <a:sym typeface="+mn-ea"/>
              </a:rPr>
              <a:t>的问题：</a:t>
            </a:r>
            <a:endParaRPr lang="zh-CN" altLang="en-US" sz="2200" dirty="0">
              <a:effectLst/>
              <a:latin typeface="Times New Roman" panose="02020603050405020304" pitchFamily="18" charset="0"/>
              <a:ea typeface="宋体" panose="02010600030101010101" pitchFamily="2" charset="-122"/>
              <a:sym typeface="+mn-ea"/>
            </a:endParaRPr>
          </a:p>
          <a:p>
            <a:pPr marL="0" indent="269875" algn="just" latinLnBrk="0">
              <a:lnSpc>
                <a:spcPts val="3080"/>
              </a:lnSpc>
            </a:pPr>
            <a:r>
              <a:rPr lang="zh-CN" altLang="en-US" sz="2200" dirty="0">
                <a:effectLst/>
                <a:latin typeface="Times New Roman" panose="02020603050405020304" pitchFamily="18" charset="0"/>
                <a:ea typeface="宋体" panose="02010600030101010101" pitchFamily="2" charset="-122"/>
                <a:sym typeface="+mn-ea"/>
              </a:rPr>
              <a:t> </a:t>
            </a:r>
            <a:r>
              <a:rPr lang="en-US" altLang="zh-CN" sz="2200" dirty="0">
                <a:effectLst/>
                <a:latin typeface="Times New Roman" panose="02020603050405020304" pitchFamily="18" charset="0"/>
                <a:ea typeface="宋体" panose="02010600030101010101" pitchFamily="2" charset="-122"/>
                <a:sym typeface="+mn-ea"/>
              </a:rPr>
              <a:t>   1.</a:t>
            </a:r>
            <a:r>
              <a:rPr lang="zh-CN" altLang="en-US" sz="2200" dirty="0">
                <a:effectLst/>
                <a:latin typeface="Times New Roman" panose="02020603050405020304" pitchFamily="18" charset="0"/>
                <a:ea typeface="宋体" panose="02010600030101010101" pitchFamily="2" charset="-122"/>
                <a:sym typeface="+mn-ea"/>
              </a:rPr>
              <a:t>GCN的实现只考虑了节点的特征，没有考虑边的特征，仅仅通过聚合引入边的连接信息。</a:t>
            </a:r>
            <a:endParaRPr lang="zh-CN" altLang="en-US" sz="2200" dirty="0">
              <a:effectLst/>
              <a:latin typeface="Times New Roman" panose="02020603050405020304" pitchFamily="18" charset="0"/>
              <a:ea typeface="宋体" panose="02010600030101010101" pitchFamily="2" charset="-122"/>
              <a:sym typeface="+mn-ea"/>
            </a:endParaRPr>
          </a:p>
          <a:p>
            <a:pPr marL="0" indent="269875" algn="just" latinLnBrk="0">
              <a:lnSpc>
                <a:spcPts val="3080"/>
              </a:lnSpc>
            </a:pPr>
            <a:r>
              <a:rPr lang="zh-CN" altLang="en-US" sz="2200" dirty="0">
                <a:effectLst/>
                <a:latin typeface="Times New Roman" panose="02020603050405020304" pitchFamily="18" charset="0"/>
                <a:ea typeface="宋体" panose="02010600030101010101" pitchFamily="2" charset="-122"/>
                <a:sym typeface="+mn-ea"/>
              </a:rPr>
              <a:t> </a:t>
            </a:r>
            <a:r>
              <a:rPr lang="en-US" altLang="zh-CN" sz="2200" dirty="0">
                <a:effectLst/>
                <a:latin typeface="Times New Roman" panose="02020603050405020304" pitchFamily="18" charset="0"/>
                <a:ea typeface="宋体" panose="02010600030101010101" pitchFamily="2" charset="-122"/>
                <a:sym typeface="+mn-ea"/>
              </a:rPr>
              <a:t>   2.GCN</a:t>
            </a:r>
            <a:r>
              <a:rPr lang="zh-CN" altLang="en-US" sz="2200" dirty="0">
                <a:effectLst/>
                <a:latin typeface="Times New Roman" panose="02020603050405020304" pitchFamily="18" charset="0"/>
                <a:ea typeface="宋体" panose="02010600030101010101" pitchFamily="2" charset="-122"/>
                <a:sym typeface="+mn-ea"/>
              </a:rPr>
              <a:t>需要将整个图放到内存和显存中，这将非常耗内存和显存，使得</a:t>
            </a:r>
            <a:r>
              <a:rPr lang="en-US" altLang="zh-CN" sz="2200" dirty="0">
                <a:effectLst/>
                <a:latin typeface="Times New Roman" panose="02020603050405020304" pitchFamily="18" charset="0"/>
                <a:ea typeface="宋体" panose="02010600030101010101" pitchFamily="2" charset="-122"/>
                <a:sym typeface="+mn-ea"/>
              </a:rPr>
              <a:t>GCN</a:t>
            </a:r>
            <a:r>
              <a:rPr lang="zh-CN" altLang="en-US" sz="2200" dirty="0">
                <a:effectLst/>
                <a:latin typeface="Times New Roman" panose="02020603050405020304" pitchFamily="18" charset="0"/>
                <a:ea typeface="宋体" panose="02010600030101010101" pitchFamily="2" charset="-122"/>
                <a:sym typeface="+mn-ea"/>
              </a:rPr>
              <a:t>处理不了大图。</a:t>
            </a:r>
            <a:endParaRPr lang="zh-CN" altLang="en-US" sz="2200" dirty="0">
              <a:effectLst/>
              <a:latin typeface="Times New Roman" panose="02020603050405020304" pitchFamily="18" charset="0"/>
              <a:ea typeface="宋体" panose="02010600030101010101" pitchFamily="2" charset="-122"/>
            </a:endParaRPr>
          </a:p>
          <a:p>
            <a:pPr marL="0" indent="0" algn="just" latinLnBrk="0">
              <a:lnSpc>
                <a:spcPct val="100000"/>
              </a:lnSpc>
            </a:pPr>
            <a:r>
              <a:rPr lang="en-US" altLang="zh-CN" sz="2200" dirty="0">
                <a:effectLst/>
                <a:latin typeface="Times New Roman" panose="02020603050405020304" pitchFamily="18" charset="0"/>
                <a:ea typeface="宋体" panose="02010600030101010101" pitchFamily="2" charset="-122"/>
              </a:rPr>
              <a:t>        </a:t>
            </a:r>
            <a:endParaRPr lang="zh-CN" altLang="en-US" sz="2200" kern="100" dirty="0">
              <a:latin typeface="+mj-ea"/>
              <a:ea typeface="+mj-ea"/>
              <a:cs typeface="宋体" panose="02010600030101010101" pitchFamily="2" charset="-122"/>
            </a:endParaRPr>
          </a:p>
        </p:txBody>
      </p:sp>
    </p:spTree>
  </p:cSld>
  <p:clrMapOvr>
    <a:masterClrMapping/>
  </p:clrMapOvr>
  <p:transition advTm="800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dirty="0">
                <a:solidFill>
                  <a:schemeClr val="tx1"/>
                </a:solidFill>
                <a:sym typeface="+mn-ea"/>
              </a:rPr>
              <a:t>GCN</a:t>
            </a:r>
            <a:endParaRPr lang="en-US" altLang="zh-CN" dirty="0">
              <a:solidFill>
                <a:schemeClr val="tx1"/>
              </a:solidFill>
            </a:endParaRPr>
          </a:p>
        </p:txBody>
      </p:sp>
      <mc:AlternateContent xmlns:mc="http://schemas.openxmlformats.org/markup-compatibility/2006">
        <mc:Choice xmlns:a14="http://schemas.microsoft.com/office/drawing/2010/main" Requires="a14">
          <p:sp>
            <p:nvSpPr>
              <p:cNvPr id="3" name="矩形 2"/>
              <p:cNvSpPr/>
              <p:nvPr/>
            </p:nvSpPr>
            <p:spPr>
              <a:xfrm>
                <a:off x="668655" y="1291590"/>
                <a:ext cx="10861040" cy="5276850"/>
              </a:xfrm>
              <a:prstGeom prst="rect">
                <a:avLst/>
              </a:prstGeom>
            </p:spPr>
            <p:txBody>
              <a:bodyPr wrap="square">
                <a:noAutofit/>
              </a:bodyPr>
              <a:lstStyle/>
              <a:p>
                <a:pPr marL="0" lvl="1" indent="0" algn="just" latinLnBrk="0">
                  <a:lnSpc>
                    <a:spcPts val="3080"/>
                  </a:lnSpc>
                  <a:buFont typeface="Wingdings" panose="05000000000000000000" charset="0"/>
                  <a:buNone/>
                </a:pPr>
                <a:r>
                  <a:rPr lang="en-US" altLang="zh-CN" sz="2000" b="1" kern="100" dirty="0">
                    <a:latin typeface="+mj-ea"/>
                    <a:ea typeface="+mj-ea"/>
                    <a:cs typeface="宋体" panose="02010600030101010101" pitchFamily="2" charset="-122"/>
                    <a:sym typeface="+mn-ea"/>
                  </a:rPr>
                  <a:t>GCN</a:t>
                </a:r>
                <a:r>
                  <a:rPr lang="zh-CN" altLang="en-US" sz="2000" b="1" kern="100" dirty="0">
                    <a:latin typeface="+mj-ea"/>
                    <a:ea typeface="+mj-ea"/>
                    <a:cs typeface="宋体" panose="02010600030101010101" pitchFamily="2" charset="-122"/>
                    <a:sym typeface="+mn-ea"/>
                  </a:rPr>
                  <a:t>计算流程：</a:t>
                </a:r>
                <a:endParaRPr lang="zh-CN" altLang="en-US" sz="2000" b="1" kern="100" dirty="0">
                  <a:latin typeface="+mj-ea"/>
                  <a:ea typeface="+mj-ea"/>
                  <a:cs typeface="宋体" panose="02010600030101010101" pitchFamily="2" charset="-122"/>
                </a:endParaRPr>
              </a:p>
              <a:p>
                <a:pPr marL="914400" lvl="1" indent="-457200" algn="just" latinLnBrk="0">
                  <a:lnSpc>
                    <a:spcPts val="3080"/>
                  </a:lnSpc>
                  <a:buFont typeface="+mj-lt"/>
                  <a:buAutoNum type="arabicPeriod"/>
                </a:pPr>
                <a:r>
                  <a:rPr lang="zh-CN" altLang="en-US" sz="2000" kern="100" dirty="0">
                    <a:latin typeface="+mj-ea"/>
                    <a:ea typeface="+mj-ea"/>
                    <a:cs typeface="宋体" panose="02010600030101010101" pitchFamily="2" charset="-122"/>
                  </a:rPr>
                  <a:t>已知特征矩阵</a:t>
                </a:r>
                <a:r>
                  <a:rPr lang="en-US" altLang="zh-CN" sz="2000" kern="100" dirty="0">
                    <a:latin typeface="+mj-ea"/>
                    <a:ea typeface="+mj-ea"/>
                    <a:cs typeface="宋体" panose="02010600030101010101" pitchFamily="2" charset="-122"/>
                  </a:rPr>
                  <a:t>X</a:t>
                </a:r>
                <a:r>
                  <a:rPr lang="zh-CN" altLang="en-US" sz="2000" kern="100" dirty="0">
                    <a:latin typeface="+mj-ea"/>
                    <a:ea typeface="+mj-ea"/>
                    <a:cs typeface="宋体" panose="02010600030101010101" pitchFamily="2" charset="-122"/>
                  </a:rPr>
                  <a:t>，</a:t>
                </a:r>
                <a:r>
                  <a:rPr lang="en-US" altLang="zh-CN" sz="2000" kern="100" dirty="0">
                    <a:latin typeface="+mj-ea"/>
                    <a:ea typeface="+mj-ea"/>
                    <a:cs typeface="宋体" panose="02010600030101010101" pitchFamily="2" charset="-122"/>
                  </a:rPr>
                  <a:t>edge_index</a:t>
                </a:r>
                <a:r>
                  <a:rPr lang="zh-CN" altLang="en-US" sz="2000" kern="100" dirty="0">
                    <a:latin typeface="+mj-ea"/>
                    <a:ea typeface="+mj-ea"/>
                    <a:cs typeface="宋体" panose="02010600030101010101" pitchFamily="2" charset="-122"/>
                  </a:rPr>
                  <a:t>，</a:t>
                </a:r>
                <a:r>
                  <a:rPr lang="en-US" altLang="zh-CN" sz="2000" kern="100" dirty="0">
                    <a:latin typeface="+mj-ea"/>
                    <a:ea typeface="+mj-ea"/>
                    <a:cs typeface="宋体" panose="02010600030101010101" pitchFamily="2" charset="-122"/>
                  </a:rPr>
                  <a:t>W</a:t>
                </a:r>
                <a:r>
                  <a:rPr lang="zh-CN" altLang="en-US" sz="2000" kern="100" dirty="0">
                    <a:latin typeface="+mj-ea"/>
                    <a:ea typeface="+mj-ea"/>
                    <a:cs typeface="宋体" panose="02010600030101010101" pitchFamily="2" charset="-122"/>
                  </a:rPr>
                  <a:t>（待训练的权重矩阵）和</a:t>
                </a:r>
                <a:r>
                  <a:rPr lang="en-US" altLang="zh-CN" sz="2000" kern="100" dirty="0">
                    <a:latin typeface="+mj-ea"/>
                    <a:ea typeface="+mj-ea"/>
                    <a:cs typeface="宋体" panose="02010600030101010101" pitchFamily="2" charset="-122"/>
                  </a:rPr>
                  <a:t>B</a:t>
                </a:r>
                <a:r>
                  <a:rPr lang="zh-CN" altLang="en-US" sz="2000" kern="100" dirty="0">
                    <a:latin typeface="+mj-ea"/>
                    <a:ea typeface="+mj-ea"/>
                    <a:cs typeface="宋体" panose="02010600030101010101" pitchFamily="2" charset="-122"/>
                  </a:rPr>
                  <a:t>（待训练的偏置矩阵）；</a:t>
                </a:r>
                <a:endParaRPr lang="zh-CN" altLang="en-US" sz="2000" kern="100" dirty="0">
                  <a:latin typeface="+mj-ea"/>
                  <a:ea typeface="+mj-ea"/>
                  <a:cs typeface="宋体" panose="02010600030101010101" pitchFamily="2" charset="-122"/>
                </a:endParaRPr>
              </a:p>
              <a:p>
                <a:pPr marL="914400" lvl="1" indent="-457200" algn="just" latinLnBrk="0">
                  <a:lnSpc>
                    <a:spcPts val="3080"/>
                  </a:lnSpc>
                  <a:buFont typeface="+mj-lt"/>
                  <a:buAutoNum type="arabicPeriod"/>
                </a:pPr>
                <a:r>
                  <a:rPr lang="zh-CN" altLang="en-US" sz="2000" kern="100" dirty="0">
                    <a:latin typeface="+mj-ea"/>
                    <a:ea typeface="+mj-ea"/>
                    <a:cs typeface="宋体" panose="02010600030101010101" pitchFamily="2" charset="-122"/>
                  </a:rPr>
                  <a:t>根据</a:t>
                </a:r>
                <a:r>
                  <a:rPr lang="en-US" altLang="zh-CN" sz="2000" kern="100" dirty="0">
                    <a:latin typeface="+mj-ea"/>
                    <a:ea typeface="+mj-ea"/>
                    <a:cs typeface="宋体" panose="02010600030101010101" pitchFamily="2" charset="-122"/>
                  </a:rPr>
                  <a:t>edge_index</a:t>
                </a:r>
                <a:r>
                  <a:rPr lang="zh-CN" altLang="en-US" sz="2000" kern="100" dirty="0">
                    <a:latin typeface="+mj-ea"/>
                    <a:ea typeface="+mj-ea"/>
                    <a:cs typeface="宋体" panose="02010600030101010101" pitchFamily="2" charset="-122"/>
                  </a:rPr>
                  <a:t>获得邻接矩阵</a:t>
                </a:r>
                <a:r>
                  <a:rPr lang="en-US" altLang="zh-CN" sz="2000" kern="100" dirty="0">
                    <a:latin typeface="+mj-ea"/>
                    <a:ea typeface="+mj-ea"/>
                    <a:cs typeface="宋体" panose="02010600030101010101" pitchFamily="2" charset="-122"/>
                  </a:rPr>
                  <a:t>A</a:t>
                </a:r>
                <a:r>
                  <a:rPr lang="en-US" altLang="zh-CN" sz="2000" kern="100" baseline="-25000" dirty="0">
                    <a:latin typeface="+mj-ea"/>
                    <a:ea typeface="+mj-ea"/>
                    <a:cs typeface="宋体" panose="02010600030101010101" pitchFamily="2" charset="-122"/>
                  </a:rPr>
                  <a:t>0</a:t>
                </a:r>
                <a:r>
                  <a:rPr lang="zh-CN" altLang="en-US" sz="2000" kern="100" dirty="0">
                    <a:latin typeface="+mj-ea"/>
                    <a:ea typeface="+mj-ea"/>
                    <a:cs typeface="宋体" panose="02010600030101010101" pitchFamily="2" charset="-122"/>
                    <a:sym typeface="+mn-ea"/>
                  </a:rPr>
                  <a:t>；</a:t>
                </a:r>
                <a:endParaRPr lang="en-US" altLang="zh-CN" sz="2000" kern="100" dirty="0">
                  <a:latin typeface="+mj-ea"/>
                  <a:ea typeface="+mj-ea"/>
                  <a:cs typeface="宋体" panose="02010600030101010101" pitchFamily="2" charset="-122"/>
                </a:endParaRPr>
              </a:p>
              <a:p>
                <a:pPr marL="914400" lvl="1" indent="-457200" algn="just" latinLnBrk="0">
                  <a:lnSpc>
                    <a:spcPts val="3080"/>
                  </a:lnSpc>
                  <a:buFont typeface="+mj-lt"/>
                  <a:buAutoNum type="arabicPeriod"/>
                </a:pPr>
                <a:r>
                  <a:rPr lang="zh-CN" altLang="en-US" sz="2000" kern="100" dirty="0">
                    <a:latin typeface="+mj-ea"/>
                    <a:ea typeface="+mj-ea"/>
                    <a:cs typeface="宋体" panose="02010600030101010101" pitchFamily="2" charset="-122"/>
                  </a:rPr>
                  <a:t>为了汇聚节点自身信息，每个节点添加指向自己的边，即</a:t>
                </a:r>
                <a:r>
                  <a:rPr lang="en-US" altLang="zh-CN" sz="2000" kern="100" dirty="0">
                    <a:latin typeface="+mj-ea"/>
                    <a:ea typeface="+mj-ea"/>
                    <a:cs typeface="宋体" panose="02010600030101010101" pitchFamily="2" charset="-122"/>
                  </a:rPr>
                  <a:t>A=A</a:t>
                </a:r>
                <a:r>
                  <a:rPr lang="en-US" altLang="zh-CN" sz="2000" kern="100" baseline="-25000" dirty="0">
                    <a:latin typeface="+mj-ea"/>
                    <a:ea typeface="+mj-ea"/>
                    <a:cs typeface="宋体" panose="02010600030101010101" pitchFamily="2" charset="-122"/>
                  </a:rPr>
                  <a:t>0</a:t>
                </a:r>
                <a:r>
                  <a:rPr lang="en-US" altLang="zh-CN" sz="2000" kern="100" dirty="0">
                    <a:latin typeface="+mj-ea"/>
                    <a:ea typeface="+mj-ea"/>
                    <a:cs typeface="宋体" panose="02010600030101010101" pitchFamily="2" charset="-122"/>
                  </a:rPr>
                  <a:t>+I</a:t>
                </a:r>
                <a:r>
                  <a:rPr lang="zh-CN" altLang="en-US" sz="2000" kern="100" dirty="0">
                    <a:latin typeface="+mj-ea"/>
                    <a:ea typeface="+mj-ea"/>
                    <a:cs typeface="宋体" panose="02010600030101010101" pitchFamily="2" charset="-122"/>
                  </a:rPr>
                  <a:t>，其中</a:t>
                </a:r>
                <a:r>
                  <a:rPr lang="en-US" altLang="zh-CN" sz="2000" kern="100" dirty="0">
                    <a:latin typeface="+mj-ea"/>
                    <a:ea typeface="+mj-ea"/>
                    <a:cs typeface="宋体" panose="02010600030101010101" pitchFamily="2" charset="-122"/>
                  </a:rPr>
                  <a:t>I</a:t>
                </a:r>
                <a:r>
                  <a:rPr lang="zh-CN" altLang="en-US" sz="2000" kern="100" dirty="0">
                    <a:latin typeface="+mj-ea"/>
                    <a:ea typeface="+mj-ea"/>
                    <a:cs typeface="宋体" panose="02010600030101010101" pitchFamily="2" charset="-122"/>
                  </a:rPr>
                  <a:t>为单位矩阵</a:t>
                </a:r>
                <a:r>
                  <a:rPr lang="zh-CN" altLang="en-US" sz="2000" kern="100" dirty="0">
                    <a:latin typeface="+mj-ea"/>
                    <a:ea typeface="+mj-ea"/>
                    <a:cs typeface="宋体" panose="02010600030101010101" pitchFamily="2" charset="-122"/>
                    <a:sym typeface="+mn-ea"/>
                  </a:rPr>
                  <a:t>；</a:t>
                </a:r>
                <a:endParaRPr lang="zh-CN" altLang="en-US" sz="2000" kern="100" dirty="0">
                  <a:latin typeface="+mj-ea"/>
                  <a:ea typeface="+mj-ea"/>
                  <a:cs typeface="宋体" panose="02010600030101010101" pitchFamily="2" charset="-122"/>
                </a:endParaRPr>
              </a:p>
              <a:p>
                <a:pPr marL="914400" lvl="1" indent="-457200" algn="just" latinLnBrk="0">
                  <a:lnSpc>
                    <a:spcPts val="3080"/>
                  </a:lnSpc>
                  <a:buFont typeface="+mj-lt"/>
                  <a:buAutoNum type="arabicPeriod"/>
                </a:pPr>
                <a:r>
                  <a:rPr lang="zh-CN" altLang="en-US" sz="2000" kern="100" dirty="0">
                    <a:latin typeface="+mj-ea"/>
                    <a:ea typeface="+mj-ea"/>
                    <a:cs typeface="宋体" panose="02010600030101010101" pitchFamily="2" charset="-122"/>
                  </a:rPr>
                  <a:t>计算度（出度或入度）矩阵</a:t>
                </a:r>
                <a:r>
                  <a:rPr lang="en-US" altLang="zh-CN" sz="2000" kern="100" dirty="0">
                    <a:latin typeface="+mj-ea"/>
                    <a:ea typeface="+mj-ea"/>
                    <a:cs typeface="宋体" panose="02010600030101010101" pitchFamily="2" charset="-122"/>
                  </a:rPr>
                  <a:t>D</a:t>
                </a:r>
                <a:r>
                  <a:rPr lang="zh-CN" altLang="en-US" sz="2000" kern="100" dirty="0">
                    <a:latin typeface="+mj-ea"/>
                    <a:ea typeface="+mj-ea"/>
                    <a:cs typeface="宋体" panose="02010600030101010101" pitchFamily="2" charset="-122"/>
                  </a:rPr>
                  <a:t>（</a:t>
                </a:r>
                <a:r>
                  <a:rPr lang="zh-CN" altLang="en-US" sz="2000" kern="100" dirty="0">
                    <a:latin typeface="+mj-ea"/>
                    <a:ea typeface="+mj-ea"/>
                    <a:cs typeface="宋体" panose="02010600030101010101" pitchFamily="2" charset="-122"/>
                    <a:sym typeface="+mn-ea"/>
                  </a:rPr>
                  <a:t>对角阵），</a:t>
                </a:r>
                <a:r>
                  <a:rPr lang="zh-CN" altLang="en-US" sz="2000" kern="100" dirty="0">
                    <a:latin typeface="+mj-ea"/>
                    <a:ea typeface="+mj-ea"/>
                    <a:cs typeface="宋体" panose="02010600030101010101" pitchFamily="2" charset="-122"/>
                  </a:rPr>
                  <a:t>其中</a:t>
                </a:r>
                <a:r>
                  <a:rPr lang="en-US" altLang="zh-CN" sz="2000" kern="100" dirty="0">
                    <a:latin typeface="+mj-ea"/>
                    <a:ea typeface="+mj-ea"/>
                    <a:cs typeface="宋体" panose="02010600030101010101" pitchFamily="2" charset="-122"/>
                  </a:rPr>
                  <a:t>D</a:t>
                </a:r>
                <a:r>
                  <a:rPr lang="en-US" altLang="zh-CN" sz="2000" kern="100" baseline="-25000" dirty="0">
                    <a:latin typeface="+mj-ea"/>
                    <a:ea typeface="+mj-ea"/>
                    <a:cs typeface="宋体" panose="02010600030101010101" pitchFamily="2" charset="-122"/>
                  </a:rPr>
                  <a:t>ii</a:t>
                </a:r>
                <a:r>
                  <a:rPr lang="en-US" altLang="zh-CN" sz="2000" kern="100" dirty="0">
                    <a:latin typeface="+mj-ea"/>
                    <a:ea typeface="+mj-ea"/>
                    <a:cs typeface="宋体" panose="02010600030101010101" pitchFamily="2" charset="-122"/>
                  </a:rPr>
                  <a:t>=</a:t>
                </a:r>
                <a14:m>
                  <m:oMath xmlns:m="http://schemas.openxmlformats.org/officeDocument/2006/math">
                    <m:nary>
                      <m:naryPr>
                        <m:chr m:val="∑"/>
                        <m:limLoc m:val="undOvr"/>
                        <m:supHide m:val="on"/>
                        <m:ctrlPr>
                          <a:rPr lang="en-US" altLang="zh-CN" sz="2000" i="1" kern="100" dirty="0">
                            <a:latin typeface="Cambria Math" panose="02040503050406030204" charset="0"/>
                            <a:ea typeface="+mj-ea"/>
                            <a:cs typeface="Cambria Math" panose="02040503050406030204" charset="0"/>
                          </a:rPr>
                        </m:ctrlPr>
                      </m:naryPr>
                      <m:sub>
                        <m:r>
                          <a:rPr lang="en-US" altLang="zh-CN" sz="2000" kern="100" dirty="0">
                            <a:latin typeface="+mj-ea"/>
                            <a:ea typeface="+mj-ea"/>
                            <a:cs typeface="宋体" panose="02010600030101010101" pitchFamily="2" charset="-122"/>
                            <a:sym typeface="+mn-ea"/>
                          </a:rPr>
                          <m:t>𝑗</m:t>
                        </m:r>
                      </m:sub>
                      <m:sup/>
                      <m:e>
                        <m:r>
                          <a:rPr lang="en-US" altLang="zh-CN" sz="2000" kern="100" dirty="0">
                            <a:latin typeface="+mj-ea"/>
                            <a:ea typeface="+mj-ea"/>
                            <a:cs typeface="宋体" panose="02010600030101010101" pitchFamily="2" charset="-122"/>
                            <a:sym typeface="+mn-ea"/>
                          </a:rPr>
                          <m:t>𝐴</m:t>
                        </m:r>
                        <m:r>
                          <a:rPr lang="en-US" altLang="zh-CN" sz="2000" kern="100" baseline="-25000" dirty="0">
                            <a:latin typeface="+mj-ea"/>
                            <a:ea typeface="+mj-ea"/>
                            <a:cs typeface="宋体" panose="02010600030101010101" pitchFamily="2" charset="-122"/>
                            <a:sym typeface="+mn-ea"/>
                          </a:rPr>
                          <m:t>𝑖𝑗</m:t>
                        </m:r>
                      </m:e>
                    </m:nary>
                  </m:oMath>
                </a14:m>
                <a:r>
                  <a:rPr lang="zh-CN" altLang="en-US" sz="2000" kern="100" dirty="0">
                    <a:latin typeface="+mj-ea"/>
                    <a:ea typeface="+mj-ea"/>
                    <a:cs typeface="宋体" panose="02010600030101010101" pitchFamily="2" charset="-122"/>
                  </a:rPr>
                  <a:t>表示第</a:t>
                </a:r>
                <a:r>
                  <a:rPr lang="en-US" altLang="zh-CN" sz="2000" kern="100" dirty="0">
                    <a:latin typeface="+mj-ea"/>
                    <a:ea typeface="+mj-ea"/>
                    <a:cs typeface="宋体" panose="02010600030101010101" pitchFamily="2" charset="-122"/>
                  </a:rPr>
                  <a:t>i</a:t>
                </a:r>
                <a:r>
                  <a:rPr lang="zh-CN" altLang="en-US" sz="2000" kern="100" dirty="0">
                    <a:latin typeface="+mj-ea"/>
                    <a:ea typeface="+mj-ea"/>
                    <a:cs typeface="宋体" panose="02010600030101010101" pitchFamily="2" charset="-122"/>
                  </a:rPr>
                  <a:t>个节点的度数</a:t>
                </a:r>
                <a:r>
                  <a:rPr lang="zh-CN" altLang="en-US" sz="2000" kern="100" dirty="0">
                    <a:latin typeface="+mj-ea"/>
                    <a:ea typeface="+mj-ea"/>
                    <a:cs typeface="宋体" panose="02010600030101010101" pitchFamily="2" charset="-122"/>
                    <a:sym typeface="+mn-ea"/>
                  </a:rPr>
                  <a:t>；</a:t>
                </a:r>
                <a:endParaRPr lang="zh-CN" altLang="en-US" sz="2000" kern="100" dirty="0">
                  <a:latin typeface="+mj-ea"/>
                  <a:ea typeface="+mj-ea"/>
                  <a:cs typeface="宋体" panose="02010600030101010101" pitchFamily="2" charset="-122"/>
                </a:endParaRPr>
              </a:p>
              <a:p>
                <a:pPr marL="914400" lvl="1" indent="-457200" algn="just" latinLnBrk="0">
                  <a:lnSpc>
                    <a:spcPts val="3080"/>
                  </a:lnSpc>
                  <a:buClrTx/>
                  <a:buSzTx/>
                  <a:buFont typeface="+mj-lt"/>
                  <a:buAutoNum type="arabicPeriod"/>
                </a:pPr>
                <a:r>
                  <a:rPr lang="zh-CN" altLang="en-US" sz="2000" kern="100" dirty="0">
                    <a:latin typeface="+mj-ea"/>
                    <a:ea typeface="+mj-ea"/>
                    <a:cs typeface="宋体" panose="02010600030101010101" pitchFamily="2" charset="-122"/>
                  </a:rPr>
                  <a:t>计算</a:t>
                </a:r>
                <a:r>
                  <a:rPr lang="zh-CN" altLang="en-US" sz="2000" kern="100" dirty="0">
                    <a:latin typeface="+mj-ea"/>
                    <a:ea typeface="+mj-ea"/>
                    <a:cs typeface="宋体" panose="02010600030101010101" pitchFamily="2" charset="-122"/>
                    <a:sym typeface="+mn-ea"/>
                  </a:rPr>
                  <a:t>归一化</a:t>
                </a:r>
                <a:r>
                  <a:rPr lang="zh-CN" altLang="en-US" sz="2000" kern="100" dirty="0">
                    <a:latin typeface="+mj-ea"/>
                    <a:ea typeface="+mj-ea"/>
                    <a:cs typeface="宋体" panose="02010600030101010101" pitchFamily="2" charset="-122"/>
                  </a:rPr>
                  <a:t>度矩阵</a:t>
                </a:r>
                <a14:m>
                  <m:oMath xmlns:m="http://schemas.openxmlformats.org/officeDocument/2006/math">
                    <m:acc>
                      <m:accPr>
                        <m:ctrlPr>
                          <a:rPr lang="zh-CN" altLang="en-US" sz="2000" kern="100" dirty="0">
                            <a:latin typeface="+mj-ea"/>
                            <a:ea typeface="+mj-ea"/>
                            <a:cs typeface="宋体" panose="02010600030101010101" pitchFamily="2" charset="-122"/>
                          </a:rPr>
                        </m:ctrlPr>
                      </m:accPr>
                      <m:e>
                        <m:r>
                          <a:rPr lang="zh-CN" altLang="en-US" sz="2000" kern="100" dirty="0">
                            <a:latin typeface="+mj-ea"/>
                            <a:ea typeface="+mj-ea"/>
                            <a:cs typeface="宋体" panose="02010600030101010101" pitchFamily="2" charset="-122"/>
                          </a:rPr>
                          <m:t>𝐷</m:t>
                        </m:r>
                      </m:e>
                    </m:acc>
                  </m:oMath>
                </a14:m>
                <a:r>
                  <a:rPr lang="zh-CN" altLang="en-US" sz="2000" kern="100" dirty="0">
                    <a:latin typeface="+mj-ea"/>
                    <a:ea typeface="+mj-ea"/>
                    <a:cs typeface="宋体" panose="02010600030101010101" pitchFamily="2" charset="-122"/>
                  </a:rPr>
                  <a:t>=</a:t>
                </a:r>
                <a:r>
                  <a:rPr lang="zh-CN" altLang="en-US" sz="2000" kern="100" dirty="0">
                    <a:latin typeface="+mj-ea"/>
                    <a:ea typeface="+mj-ea"/>
                    <a:cs typeface="宋体" panose="02010600030101010101" pitchFamily="2" charset="-122"/>
                    <a:sym typeface="+mn-ea"/>
                  </a:rPr>
                  <a:t>D</a:t>
                </a:r>
                <a:r>
                  <a:rPr lang="zh-CN" altLang="en-US" sz="2000" kern="100" baseline="30000" dirty="0">
                    <a:latin typeface="+mj-ea"/>
                    <a:ea typeface="+mj-ea"/>
                    <a:cs typeface="宋体" panose="02010600030101010101" pitchFamily="2" charset="-122"/>
                    <a:sym typeface="+mn-ea"/>
                  </a:rPr>
                  <a:t>−0.5</a:t>
                </a:r>
                <a:r>
                  <a:rPr lang="zh-CN" altLang="en-US" sz="2000" kern="100" dirty="0">
                    <a:latin typeface="+mj-ea"/>
                    <a:ea typeface="+mj-ea"/>
                    <a:cs typeface="宋体" panose="02010600030101010101" pitchFamily="2" charset="-122"/>
                    <a:sym typeface="+mn-ea"/>
                  </a:rPr>
                  <a:t>；</a:t>
                </a:r>
                <a:endParaRPr lang="zh-CN" altLang="en-US" sz="2000" kern="100" dirty="0">
                  <a:latin typeface="+mj-ea"/>
                  <a:ea typeface="+mj-ea"/>
                  <a:cs typeface="宋体" panose="02010600030101010101" pitchFamily="2" charset="-122"/>
                </a:endParaRPr>
              </a:p>
              <a:p>
                <a:pPr marL="914400" lvl="1" indent="-457200" algn="just" latinLnBrk="0">
                  <a:lnSpc>
                    <a:spcPts val="3080"/>
                  </a:lnSpc>
                  <a:buClrTx/>
                  <a:buSzTx/>
                  <a:buFont typeface="+mj-lt"/>
                  <a:buAutoNum type="arabicPeriod"/>
                </a:pPr>
                <a:r>
                  <a:rPr lang="zh-CN" altLang="en-US" sz="2000" kern="100" dirty="0">
                    <a:latin typeface="+mj-ea"/>
                    <a:ea typeface="+mj-ea"/>
                    <a:cs typeface="宋体" panose="02010600030101010101" pitchFamily="2" charset="-122"/>
                  </a:rPr>
                  <a:t>计算对称归一化邻接矩阵</a:t>
                </a:r>
                <a14:m>
                  <m:oMath xmlns:m="http://schemas.openxmlformats.org/officeDocument/2006/math">
                    <m:acc>
                      <m:accPr>
                        <m:ctrlPr>
                          <a:rPr lang="zh-CN" altLang="en-US" sz="2000" kern="100" dirty="0">
                            <a:latin typeface="+mj-ea"/>
                            <a:ea typeface="+mj-ea"/>
                            <a:cs typeface="宋体" panose="02010600030101010101" pitchFamily="2" charset="-122"/>
                          </a:rPr>
                        </m:ctrlPr>
                      </m:accPr>
                      <m:e>
                        <m:r>
                          <a:rPr lang="zh-CN" altLang="en-US" sz="2000" kern="100" dirty="0">
                            <a:latin typeface="+mj-ea"/>
                            <a:ea typeface="+mj-ea"/>
                            <a:cs typeface="宋体" panose="02010600030101010101" pitchFamily="2" charset="-122"/>
                          </a:rPr>
                          <m:t>𝐴</m:t>
                        </m:r>
                      </m:e>
                    </m:acc>
                  </m:oMath>
                </a14:m>
                <a:r>
                  <a:rPr lang="zh-CN" altLang="en-US" sz="2000" kern="100" dirty="0">
                    <a:latin typeface="+mj-ea"/>
                    <a:ea typeface="+mj-ea"/>
                    <a:cs typeface="宋体" panose="02010600030101010101" pitchFamily="2" charset="-122"/>
                  </a:rPr>
                  <a:t>=</a:t>
                </a:r>
                <a14:m>
                  <m:oMath xmlns:m="http://schemas.openxmlformats.org/officeDocument/2006/math">
                    <m:acc>
                      <m:accPr>
                        <m:ctrlPr>
                          <a:rPr lang="zh-CN" altLang="en-US" sz="2000" kern="100" dirty="0">
                            <a:latin typeface="+mj-ea"/>
                            <a:ea typeface="+mj-ea"/>
                            <a:cs typeface="宋体" panose="02010600030101010101" pitchFamily="2" charset="-122"/>
                          </a:rPr>
                        </m:ctrlPr>
                      </m:accPr>
                      <m:e>
                        <m:r>
                          <a:rPr lang="zh-CN" altLang="en-US" sz="2000" kern="100" dirty="0">
                            <a:latin typeface="+mj-ea"/>
                            <a:ea typeface="+mj-ea"/>
                            <a:cs typeface="宋体" panose="02010600030101010101" pitchFamily="2" charset="-122"/>
                          </a:rPr>
                          <m:t>𝐷</m:t>
                        </m:r>
                      </m:e>
                    </m:acc>
                  </m:oMath>
                </a14:m>
                <a:r>
                  <a:rPr lang="zh-CN" altLang="en-US" sz="2000" kern="100" dirty="0">
                    <a:latin typeface="+mj-ea"/>
                    <a:ea typeface="+mj-ea"/>
                    <a:cs typeface="宋体" panose="02010600030101010101" pitchFamily="2" charset="-122"/>
                  </a:rPr>
                  <a:t>A</a:t>
                </a:r>
                <a14:m>
                  <m:oMath xmlns:m="http://schemas.openxmlformats.org/officeDocument/2006/math">
                    <m:acc>
                      <m:accPr>
                        <m:ctrlPr>
                          <a:rPr lang="zh-CN" altLang="en-US" sz="2000" kern="100" dirty="0">
                            <a:latin typeface="+mj-ea"/>
                            <a:ea typeface="+mj-ea"/>
                            <a:cs typeface="宋体" panose="02010600030101010101" pitchFamily="2" charset="-122"/>
                          </a:rPr>
                        </m:ctrlPr>
                      </m:accPr>
                      <m:e>
                        <m:r>
                          <a:rPr lang="zh-CN" altLang="en-US" sz="2000" kern="100" dirty="0">
                            <a:latin typeface="+mj-ea"/>
                            <a:ea typeface="+mj-ea"/>
                            <a:cs typeface="宋体" panose="02010600030101010101" pitchFamily="2" charset="-122"/>
                          </a:rPr>
                          <m:t>𝐷</m:t>
                        </m:r>
                      </m:e>
                    </m:acc>
                  </m:oMath>
                </a14:m>
                <a:r>
                  <a:rPr lang="zh-CN" altLang="en-US" sz="2000" kern="100" dirty="0">
                    <a:latin typeface="+mj-ea"/>
                    <a:ea typeface="+mj-ea"/>
                    <a:cs typeface="宋体" panose="02010600030101010101" pitchFamily="2" charset="-122"/>
                    <a:sym typeface="+mn-ea"/>
                  </a:rPr>
                  <a:t>；</a:t>
                </a:r>
                <a:endParaRPr lang="zh-CN" altLang="en-US" sz="2000" kern="100" dirty="0">
                  <a:latin typeface="+mj-ea"/>
                  <a:ea typeface="+mj-ea"/>
                  <a:cs typeface="宋体" panose="02010600030101010101" pitchFamily="2" charset="-122"/>
                </a:endParaRPr>
              </a:p>
              <a:p>
                <a:pPr marL="914400" lvl="1" indent="-457200" algn="just" latinLnBrk="0">
                  <a:lnSpc>
                    <a:spcPts val="3080"/>
                  </a:lnSpc>
                  <a:buClrTx/>
                  <a:buSzTx/>
                  <a:buFont typeface="+mj-lt"/>
                  <a:buAutoNum type="arabicPeriod"/>
                </a:pPr>
                <a:r>
                  <a:rPr lang="zh-CN" altLang="en-US" sz="2000" kern="100" dirty="0">
                    <a:latin typeface="+mj-ea"/>
                    <a:ea typeface="+mj-ea"/>
                    <a:cs typeface="宋体" panose="02010600030101010101" pitchFamily="2" charset="-122"/>
                  </a:rPr>
                  <a:t>计算节点特征矩阵的线性变换Y=</a:t>
                </a:r>
                <a14:m>
                  <m:oMath xmlns:m="http://schemas.openxmlformats.org/officeDocument/2006/math">
                    <m:acc>
                      <m:accPr>
                        <m:ctrlPr>
                          <a:rPr lang="zh-CN" altLang="en-US" sz="2000" kern="100" dirty="0">
                            <a:latin typeface="+mj-ea"/>
                            <a:ea typeface="+mj-ea"/>
                            <a:cs typeface="宋体" panose="02010600030101010101" pitchFamily="2" charset="-122"/>
                          </a:rPr>
                        </m:ctrlPr>
                      </m:accPr>
                      <m:e>
                        <m:r>
                          <a:rPr lang="zh-CN" altLang="en-US" sz="2000" kern="100" dirty="0">
                            <a:latin typeface="+mj-ea"/>
                            <a:ea typeface="+mj-ea"/>
                            <a:cs typeface="宋体" panose="02010600030101010101" pitchFamily="2" charset="-122"/>
                          </a:rPr>
                          <m:t>𝐴</m:t>
                        </m:r>
                      </m:e>
                    </m:acc>
                  </m:oMath>
                </a14:m>
                <a:r>
                  <a:rPr lang="zh-CN" altLang="en-US" sz="2000" kern="100" dirty="0">
                    <a:latin typeface="+mj-ea"/>
                    <a:ea typeface="+mj-ea"/>
                    <a:cs typeface="宋体" panose="02010600030101010101" pitchFamily="2" charset="-122"/>
                  </a:rPr>
                  <a:t>XW，即图卷积操作。</a:t>
                </a:r>
                <a:endParaRPr lang="zh-CN" altLang="en-US" sz="2000" kern="100" dirty="0">
                  <a:latin typeface="+mj-ea"/>
                  <a:ea typeface="+mj-ea"/>
                  <a:cs typeface="宋体" panose="02010600030101010101" pitchFamily="2" charset="-122"/>
                </a:endParaRPr>
              </a:p>
              <a:p>
                <a:pPr lvl="1" indent="0" algn="just" latinLnBrk="0">
                  <a:lnSpc>
                    <a:spcPts val="3080"/>
                  </a:lnSpc>
                  <a:buClrTx/>
                  <a:buSzTx/>
                  <a:buFont typeface="+mj-lt"/>
                  <a:buNone/>
                </a:pPr>
                <a:r>
                  <a:rPr lang="zh-CN" altLang="en-US" sz="2000" kern="100" dirty="0">
                    <a:latin typeface="+mj-ea"/>
                    <a:ea typeface="+mj-ea"/>
                    <a:cs typeface="宋体" panose="02010600030101010101" pitchFamily="2" charset="-122"/>
                  </a:rPr>
                  <a:t>综上可得：</a:t>
                </a:r>
                <a:endParaRPr lang="zh-CN" altLang="en-US" sz="2000" kern="100" dirty="0">
                  <a:latin typeface="+mj-ea"/>
                  <a:ea typeface="+mj-ea"/>
                  <a:cs typeface="宋体" panose="02010600030101010101" pitchFamily="2" charset="-122"/>
                </a:endParaRPr>
              </a:p>
              <a:p>
                <a:pPr marL="0" indent="0" algn="ctr" latinLnBrk="0">
                  <a:lnSpc>
                    <a:spcPts val="3080"/>
                  </a:lnSpc>
                </a:pPr>
                <a:r>
                  <a:rPr lang="en-US" altLang="zh-CN" sz="2000" kern="100" dirty="0">
                    <a:latin typeface="+mj-ea"/>
                    <a:ea typeface="+mj-ea"/>
                    <a:cs typeface="宋体" panose="02010600030101010101" pitchFamily="2" charset="-122"/>
                  </a:rPr>
                  <a:t>Y=D</a:t>
                </a:r>
                <a:r>
                  <a:rPr lang="en-US" altLang="zh-CN" sz="2000" kern="100" baseline="30000" dirty="0">
                    <a:latin typeface="+mj-ea"/>
                    <a:ea typeface="+mj-ea"/>
                    <a:cs typeface="宋体" panose="02010600030101010101" pitchFamily="2" charset="-122"/>
                  </a:rPr>
                  <a:t>−0.5</a:t>
                </a:r>
                <a:r>
                  <a:rPr lang="en-US" altLang="zh-CN" sz="2000" kern="100" dirty="0">
                    <a:latin typeface="+mj-ea"/>
                    <a:ea typeface="+mj-ea"/>
                    <a:cs typeface="宋体" panose="02010600030101010101" pitchFamily="2" charset="-122"/>
                  </a:rPr>
                  <a:t>(A</a:t>
                </a:r>
                <a:r>
                  <a:rPr lang="en-US" altLang="zh-CN" sz="2000" kern="100" baseline="-25000" dirty="0">
                    <a:latin typeface="+mj-ea"/>
                    <a:ea typeface="+mj-ea"/>
                    <a:cs typeface="宋体" panose="02010600030101010101" pitchFamily="2" charset="-122"/>
                  </a:rPr>
                  <a:t>0</a:t>
                </a:r>
                <a:r>
                  <a:rPr lang="en-US" altLang="zh-CN" sz="2000" kern="100" dirty="0">
                    <a:latin typeface="+mj-ea"/>
                    <a:ea typeface="+mj-ea"/>
                    <a:cs typeface="宋体" panose="02010600030101010101" pitchFamily="2" charset="-122"/>
                  </a:rPr>
                  <a:t>+I)D</a:t>
                </a:r>
                <a:r>
                  <a:rPr lang="en-US" altLang="zh-CN" sz="2000" kern="100" baseline="30000" dirty="0">
                    <a:latin typeface="+mj-ea"/>
                    <a:ea typeface="+mj-ea"/>
                    <a:cs typeface="宋体" panose="02010600030101010101" pitchFamily="2" charset="-122"/>
                  </a:rPr>
                  <a:t>−0.5</a:t>
                </a:r>
                <a:r>
                  <a:rPr lang="en-US" altLang="zh-CN" sz="2000" kern="100" dirty="0">
                    <a:latin typeface="+mj-ea"/>
                    <a:ea typeface="+mj-ea"/>
                    <a:cs typeface="宋体" panose="02010600030101010101" pitchFamily="2" charset="-122"/>
                  </a:rPr>
                  <a:t>XW</a:t>
                </a:r>
                <a:endParaRPr lang="en-US" altLang="zh-CN" sz="2000" kern="100" dirty="0">
                  <a:latin typeface="+mj-ea"/>
                  <a:ea typeface="+mj-ea"/>
                  <a:cs typeface="宋体" panose="02010600030101010101" pitchFamily="2" charset="-122"/>
                </a:endParaRPr>
              </a:p>
              <a:p>
                <a:pPr marL="0" indent="0" algn="just" latinLnBrk="0">
                  <a:lnSpc>
                    <a:spcPts val="3080"/>
                  </a:lnSpc>
                </a:pPr>
                <a:r>
                  <a:rPr lang="en-US" altLang="zh-CN" sz="2000" kern="100" dirty="0">
                    <a:latin typeface="+mj-ea"/>
                    <a:ea typeface="+mj-ea"/>
                    <a:cs typeface="宋体" panose="02010600030101010101" pitchFamily="2" charset="-122"/>
                  </a:rPr>
                  <a:t>       </a:t>
                </a:r>
                <a:r>
                  <a:rPr lang="zh-CN" altLang="en-US" sz="2000" kern="100" dirty="0">
                    <a:latin typeface="+mj-ea"/>
                    <a:ea typeface="+mj-ea"/>
                    <a:cs typeface="宋体" panose="02010600030101010101" pitchFamily="2" charset="-122"/>
                  </a:rPr>
                  <a:t>在</a:t>
                </a:r>
                <a:r>
                  <a:rPr lang="en-US" altLang="zh-CN" sz="2000" kern="100" dirty="0">
                    <a:latin typeface="+mj-ea"/>
                    <a:ea typeface="+mj-ea"/>
                    <a:cs typeface="宋体" panose="02010600030101010101" pitchFamily="2" charset="-122"/>
                  </a:rPr>
                  <a:t>torch_geometric.nn.GCNConv</a:t>
                </a:r>
                <a:r>
                  <a:rPr lang="zh-CN" altLang="en-US" sz="2000" kern="100" dirty="0">
                    <a:latin typeface="+mj-ea"/>
                    <a:ea typeface="+mj-ea"/>
                    <a:cs typeface="宋体" panose="02010600030101010101" pitchFamily="2" charset="-122"/>
                  </a:rPr>
                  <a:t>包中，</a:t>
                </a:r>
                <a:r>
                  <a:rPr lang="en-US" altLang="zh-CN" sz="2000" kern="100" dirty="0">
                    <a:latin typeface="+mj-ea"/>
                    <a:ea typeface="+mj-ea"/>
                    <a:cs typeface="宋体" panose="02010600030101010101" pitchFamily="2" charset="-122"/>
                  </a:rPr>
                  <a:t>normalize</a:t>
                </a:r>
                <a:r>
                  <a:rPr lang="zh-CN" altLang="en-US" sz="2000" kern="100" dirty="0">
                    <a:latin typeface="+mj-ea"/>
                    <a:ea typeface="+mj-ea"/>
                    <a:cs typeface="宋体" panose="02010600030101010101" pitchFamily="2" charset="-122"/>
                  </a:rPr>
                  <a:t>参数控制是否使用</a:t>
                </a:r>
                <a:r>
                  <a:rPr lang="zh-CN" altLang="en-US" sz="2000" kern="100" dirty="0">
                    <a:latin typeface="+mj-ea"/>
                    <a:ea typeface="+mj-ea"/>
                    <a:cs typeface="宋体" panose="02010600030101010101" pitchFamily="2" charset="-122"/>
                    <a:sym typeface="+mn-ea"/>
                  </a:rPr>
                  <a:t>归一化</a:t>
                </a:r>
                <a:r>
                  <a:rPr lang="zh-CN" altLang="en-US" sz="2000" kern="100" dirty="0">
                    <a:latin typeface="+mj-ea"/>
                    <a:ea typeface="+mj-ea"/>
                    <a:cs typeface="宋体" panose="02010600030101010101" pitchFamily="2" charset="-122"/>
                  </a:rPr>
                  <a:t>度矩阵</a:t>
                </a:r>
                <a14:m>
                  <m:oMath xmlns:m="http://schemas.openxmlformats.org/officeDocument/2006/math">
                    <m:acc>
                      <m:accPr>
                        <m:ctrlPr>
                          <a:rPr lang="zh-CN" altLang="en-US" sz="2000" kern="100" dirty="0">
                            <a:latin typeface="+mj-ea"/>
                            <a:ea typeface="+mj-ea"/>
                            <a:cs typeface="宋体" panose="02010600030101010101" pitchFamily="2" charset="-122"/>
                          </a:rPr>
                        </m:ctrlPr>
                      </m:accPr>
                      <m:e>
                        <m:r>
                          <a:rPr lang="zh-CN" altLang="en-US" sz="2000" kern="100" dirty="0">
                            <a:latin typeface="+mj-ea"/>
                            <a:ea typeface="+mj-ea"/>
                            <a:cs typeface="宋体" panose="02010600030101010101" pitchFamily="2" charset="-122"/>
                          </a:rPr>
                          <m:t>𝐷</m:t>
                        </m:r>
                      </m:e>
                    </m:acc>
                  </m:oMath>
                </a14:m>
                <a:r>
                  <a:rPr lang="zh-CN" altLang="en-US" sz="2000" kern="100" dirty="0">
                    <a:latin typeface="+mj-ea"/>
                    <a:ea typeface="+mj-ea"/>
                    <a:cs typeface="宋体" panose="02010600030101010101" pitchFamily="2" charset="-122"/>
                  </a:rPr>
                  <a:t>；</a:t>
                </a:r>
                <a:r>
                  <a:rPr lang="en-US" altLang="zh-CN" sz="2000" kern="100" dirty="0">
                    <a:latin typeface="+mj-ea"/>
                    <a:ea typeface="+mj-ea"/>
                    <a:cs typeface="宋体" panose="02010600030101010101" pitchFamily="2" charset="-122"/>
                  </a:rPr>
                  <a:t>cached</a:t>
                </a:r>
                <a:r>
                  <a:rPr lang="zh-CN" altLang="en-US" sz="2000" kern="100" dirty="0">
                    <a:latin typeface="+mj-ea"/>
                    <a:ea typeface="+mj-ea"/>
                    <a:cs typeface="宋体" panose="02010600030101010101" pitchFamily="2" charset="-122"/>
                  </a:rPr>
                  <a:t>控制是否缓存</a:t>
                </a:r>
                <a14:m>
                  <m:oMath xmlns:m="http://schemas.openxmlformats.org/officeDocument/2006/math">
                    <m:r>
                      <m:rPr>
                        <m:sty m:val="p"/>
                      </m:rPr>
                      <a:rPr lang="en-US" altLang="zh-CN" sz="2000" kern="100" dirty="0">
                        <a:latin typeface="+mj-ea"/>
                        <a:ea typeface="+mj-ea"/>
                        <a:cs typeface="宋体" panose="02010600030101010101" pitchFamily="2" charset="-122"/>
                      </a:rPr>
                      <m:t>D</m:t>
                    </m:r>
                    <m:r>
                      <a:rPr lang="en-US" altLang="zh-CN" sz="2000" kern="100" dirty="0">
                        <a:latin typeface="+mj-ea"/>
                        <a:ea typeface="+mj-ea"/>
                        <a:cs typeface="宋体" panose="02010600030101010101" pitchFamily="2" charset="-122"/>
                      </a:rPr>
                      <m:t>。</m:t>
                    </m:r>
                  </m:oMath>
                </a14:m>
                <a:r>
                  <a:rPr lang="zh-CN" altLang="en-US" sz="2000" kern="100" dirty="0">
                    <a:latin typeface="+mj-ea"/>
                    <a:ea typeface="+mj-ea"/>
                    <a:cs typeface="宋体" panose="02010600030101010101" pitchFamily="2" charset="-122"/>
                  </a:rPr>
                  <a:t>如果每次输入都是相同结构的图，则可以设置为</a:t>
                </a:r>
                <a:r>
                  <a:rPr lang="en-US" altLang="zh-CN" sz="2000" kern="100" dirty="0">
                    <a:latin typeface="+mj-ea"/>
                    <a:ea typeface="+mj-ea"/>
                    <a:cs typeface="宋体" panose="02010600030101010101" pitchFamily="2" charset="-122"/>
                  </a:rPr>
                  <a:t>True</a:t>
                </a:r>
                <a:r>
                  <a:rPr lang="zh-CN" altLang="en-US" sz="2000" kern="100" dirty="0">
                    <a:latin typeface="+mj-ea"/>
                    <a:ea typeface="+mj-ea"/>
                    <a:cs typeface="宋体" panose="02010600030101010101" pitchFamily="2" charset="-122"/>
                  </a:rPr>
                  <a:t>，即所谓直推学习</a:t>
                </a:r>
                <a:r>
                  <a:rPr lang="en-US" altLang="zh-CN" sz="2000" kern="100" dirty="0">
                    <a:latin typeface="+mj-ea"/>
                    <a:ea typeface="+mj-ea"/>
                    <a:cs typeface="宋体" panose="02010600030101010101" pitchFamily="2" charset="-122"/>
                  </a:rPr>
                  <a:t>(transductive learning)</a:t>
                </a:r>
                <a:r>
                  <a:rPr lang="zh-CN" altLang="en-US" sz="2000" kern="100" dirty="0">
                    <a:latin typeface="+mj-ea"/>
                    <a:ea typeface="+mj-ea"/>
                    <a:cs typeface="宋体" panose="02010600030101010101" pitchFamily="2" charset="-122"/>
                  </a:rPr>
                  <a:t>。</a:t>
                </a:r>
                <a:endParaRPr lang="en-US" altLang="zh-CN" sz="2000" kern="100" dirty="0">
                  <a:latin typeface="+mj-ea"/>
                  <a:ea typeface="+mj-ea"/>
                  <a:cs typeface="宋体" panose="02010600030101010101" pitchFamily="2" charset="-122"/>
                </a:endParaRPr>
              </a:p>
            </p:txBody>
          </p:sp>
        </mc:Choice>
        <mc:Fallback>
          <p:sp>
            <p:nvSpPr>
              <p:cNvPr id="3" name="矩形 2"/>
              <p:cNvSpPr>
                <a:spLocks noRot="1" noChangeAspect="1" noMove="1" noResize="1" noEditPoints="1" noAdjustHandles="1" noChangeArrowheads="1" noChangeShapeType="1" noTextEdit="1"/>
              </p:cNvSpPr>
              <p:nvPr/>
            </p:nvSpPr>
            <p:spPr>
              <a:xfrm>
                <a:off x="668655" y="1291590"/>
                <a:ext cx="10861040" cy="527685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ransition advTm="800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dirty="0">
                <a:solidFill>
                  <a:schemeClr val="tx1"/>
                </a:solidFill>
                <a:sym typeface="+mn-ea"/>
              </a:rPr>
              <a:t>GraphSAGE</a:t>
            </a:r>
            <a:endParaRPr lang="en-US" altLang="zh-CN" dirty="0">
              <a:solidFill>
                <a:schemeClr val="tx1"/>
              </a:solidFill>
            </a:endParaRPr>
          </a:p>
        </p:txBody>
      </p:sp>
      <p:sp>
        <p:nvSpPr>
          <p:cNvPr id="3" name="矩形 2"/>
          <p:cNvSpPr/>
          <p:nvPr/>
        </p:nvSpPr>
        <p:spPr>
          <a:xfrm>
            <a:off x="668814" y="1416715"/>
            <a:ext cx="10669111" cy="4282440"/>
          </a:xfrm>
          <a:prstGeom prst="rect">
            <a:avLst/>
          </a:prstGeom>
        </p:spPr>
        <p:txBody>
          <a:bodyPr wrap="square">
            <a:spAutoFit/>
          </a:bodyPr>
          <a:lstStyle/>
          <a:p>
            <a:pPr marL="0" indent="269875" algn="just" latinLnBrk="0">
              <a:lnSpc>
                <a:spcPts val="3080"/>
              </a:lnSpc>
              <a:buClrTx/>
              <a:buSzTx/>
              <a:buFontTx/>
            </a:pPr>
            <a:r>
              <a:rPr lang="en-US" altLang="zh-CN" sz="2000" kern="100" dirty="0">
                <a:latin typeface="+mj-ea"/>
                <a:ea typeface="+mj-ea"/>
                <a:cs typeface="宋体" panose="02010600030101010101" pitchFamily="2" charset="-122"/>
              </a:rPr>
              <a:t>    </a:t>
            </a:r>
            <a:r>
              <a:rPr lang="zh-CN" altLang="en-US" dirty="0">
                <a:effectLst/>
                <a:latin typeface="Times New Roman" panose="02020603050405020304" pitchFamily="18" charset="0"/>
                <a:ea typeface="宋体" panose="02010600030101010101" pitchFamily="2" charset="-122"/>
              </a:rPr>
              <a:t>图神经网络的任务一般有</a:t>
            </a:r>
            <a:r>
              <a:rPr lang="en-US" altLang="zh-CN" dirty="0">
                <a:effectLst/>
                <a:latin typeface="Times New Roman" panose="02020603050405020304" pitchFamily="18" charset="0"/>
                <a:ea typeface="宋体" panose="02010600030101010101" pitchFamily="2" charset="-122"/>
              </a:rPr>
              <a:t>Transductive</a:t>
            </a:r>
            <a:r>
              <a:rPr lang="zh-CN" altLang="en-US" dirty="0">
                <a:effectLst/>
                <a:latin typeface="Times New Roman" panose="02020603050405020304" pitchFamily="18" charset="0"/>
                <a:ea typeface="宋体" panose="02010600030101010101" pitchFamily="2" charset="-122"/>
              </a:rPr>
              <a:t>（直推式）和</a:t>
            </a:r>
            <a:r>
              <a:rPr lang="en-US" altLang="zh-CN" dirty="0">
                <a:effectLst/>
                <a:latin typeface="Times New Roman" panose="02020603050405020304" pitchFamily="18" charset="0"/>
                <a:ea typeface="宋体" panose="02010600030101010101" pitchFamily="2" charset="-122"/>
              </a:rPr>
              <a:t>Inductive</a:t>
            </a:r>
            <a:r>
              <a:rPr lang="zh-CN" altLang="en-US" dirty="0">
                <a:effectLst/>
                <a:latin typeface="Times New Roman" panose="02020603050405020304" pitchFamily="18" charset="0"/>
                <a:ea typeface="宋体" panose="02010600030101010101" pitchFamily="2" charset="-122"/>
              </a:rPr>
              <a:t>（归纳式）。</a:t>
            </a:r>
            <a:r>
              <a:rPr lang="en-US" altLang="zh-CN" dirty="0">
                <a:effectLst/>
                <a:latin typeface="Times New Roman" panose="02020603050405020304" pitchFamily="18" charset="0"/>
                <a:ea typeface="宋体" panose="02010600030101010101" pitchFamily="2" charset="-122"/>
              </a:rPr>
              <a:t>Transductive</a:t>
            </a:r>
            <a:r>
              <a:rPr lang="zh-CN" altLang="en-US" dirty="0">
                <a:effectLst/>
                <a:latin typeface="Times New Roman" panose="02020603050405020304" pitchFamily="18" charset="0"/>
                <a:ea typeface="宋体" panose="02010600030101010101" pitchFamily="2" charset="-122"/>
              </a:rPr>
              <a:t>通常指要预测的节点在训练时已经出现过，例如有一个作者关系网络，知道部分作者的类别，用整个网络来训练</a:t>
            </a:r>
            <a:r>
              <a:rPr lang="en-US" altLang="zh-CN" dirty="0">
                <a:effectLst/>
                <a:latin typeface="Times New Roman" panose="02020603050405020304" pitchFamily="18" charset="0"/>
                <a:ea typeface="宋体" panose="02010600030101010101" pitchFamily="2" charset="-122"/>
              </a:rPr>
              <a:t>GCN</a:t>
            </a:r>
            <a:r>
              <a:rPr lang="zh-CN" altLang="en-US" dirty="0">
                <a:effectLst/>
                <a:latin typeface="Times New Roman" panose="02020603050405020304" pitchFamily="18" charset="0"/>
                <a:ea typeface="宋体" panose="02010600030101010101" pitchFamily="2" charset="-122"/>
              </a:rPr>
              <a:t>，最后预测出其他作者的类别。</a:t>
            </a:r>
            <a:r>
              <a:rPr lang="en-US" altLang="zh-CN" dirty="0">
                <a:effectLst/>
                <a:latin typeface="Times New Roman" panose="02020603050405020304" pitchFamily="18" charset="0"/>
                <a:ea typeface="宋体" panose="02010600030101010101" pitchFamily="2" charset="-122"/>
              </a:rPr>
              <a:t>Inductive</a:t>
            </a:r>
            <a:r>
              <a:rPr lang="zh-CN" altLang="en-US" dirty="0">
                <a:effectLst/>
                <a:latin typeface="Times New Roman" panose="02020603050405020304" pitchFamily="18" charset="0"/>
                <a:ea typeface="宋体" panose="02010600030101010101" pitchFamily="2" charset="-122"/>
              </a:rPr>
              <a:t>指要预测的节点在训练时没有出现过，例如用今天的图进行训练，预测明天的图。</a:t>
            </a:r>
            <a:endParaRPr lang="zh-CN" altLang="en-US" dirty="0">
              <a:effectLst/>
              <a:latin typeface="Times New Roman" panose="02020603050405020304" pitchFamily="18" charset="0"/>
              <a:ea typeface="宋体" panose="02010600030101010101" pitchFamily="2" charset="-122"/>
            </a:endParaRPr>
          </a:p>
          <a:p>
            <a:pPr marL="0" indent="0" algn="just" latinLnBrk="0">
              <a:lnSpc>
                <a:spcPct val="100000"/>
              </a:lnSpc>
              <a:buClrTx/>
              <a:buSzTx/>
              <a:buFontTx/>
            </a:pPr>
            <a:r>
              <a:rPr lang="en-US" altLang="zh-CN" dirty="0">
                <a:effectLst/>
                <a:latin typeface="Times New Roman" panose="02020603050405020304" pitchFamily="18" charset="0"/>
                <a:ea typeface="宋体" panose="02010600030101010101" pitchFamily="2" charset="-122"/>
              </a:rPr>
              <a:t>         GCN</a:t>
            </a:r>
            <a:r>
              <a:rPr lang="zh-CN" altLang="en-US" dirty="0">
                <a:effectLst/>
                <a:latin typeface="Times New Roman" panose="02020603050405020304" pitchFamily="18" charset="0"/>
                <a:ea typeface="宋体" panose="02010600030101010101" pitchFamily="2" charset="-122"/>
              </a:rPr>
              <a:t>利用了图的整个邻接矩阵和图卷积操作融合相邻节点的信息，一般只能用于</a:t>
            </a:r>
            <a:r>
              <a:rPr lang="en-US" altLang="zh-CN" dirty="0">
                <a:effectLst/>
                <a:latin typeface="Times New Roman" panose="02020603050405020304" pitchFamily="18" charset="0"/>
                <a:ea typeface="宋体" panose="02010600030101010101" pitchFamily="2" charset="-122"/>
              </a:rPr>
              <a:t>Transductive</a:t>
            </a:r>
            <a:r>
              <a:rPr lang="zh-CN" altLang="en-US" dirty="0">
                <a:effectLst/>
                <a:latin typeface="Times New Roman" panose="02020603050405020304" pitchFamily="18" charset="0"/>
                <a:ea typeface="宋体" panose="02010600030101010101" pitchFamily="2" charset="-122"/>
              </a:rPr>
              <a:t>任务，而不能用于处理</a:t>
            </a:r>
            <a:r>
              <a:rPr lang="en-US" altLang="zh-CN" dirty="0">
                <a:effectLst/>
                <a:latin typeface="Times New Roman" panose="02020603050405020304" pitchFamily="18" charset="0"/>
                <a:ea typeface="宋体" panose="02010600030101010101" pitchFamily="2" charset="-122"/>
              </a:rPr>
              <a:t>Inductive</a:t>
            </a:r>
            <a:r>
              <a:rPr lang="zh-CN" altLang="en-US" dirty="0">
                <a:effectLst/>
                <a:latin typeface="Times New Roman" panose="02020603050405020304" pitchFamily="18" charset="0"/>
                <a:ea typeface="宋体" panose="02010600030101010101" pitchFamily="2" charset="-122"/>
              </a:rPr>
              <a:t>任务。因此，</a:t>
            </a:r>
            <a:r>
              <a:rPr lang="en-US" altLang="zh-CN" dirty="0">
                <a:effectLst/>
                <a:latin typeface="Times New Roman" panose="02020603050405020304" pitchFamily="18" charset="0"/>
                <a:ea typeface="宋体" panose="02010600030101010101" pitchFamily="2" charset="-122"/>
              </a:rPr>
              <a:t>2017</a:t>
            </a:r>
            <a:r>
              <a:rPr lang="zh-CN" altLang="en-US" dirty="0">
                <a:effectLst/>
                <a:latin typeface="Times New Roman" panose="02020603050405020304" pitchFamily="18" charset="0"/>
                <a:ea typeface="宋体" panose="02010600030101010101" pitchFamily="2" charset="-122"/>
              </a:rPr>
              <a:t>年</a:t>
            </a:r>
            <a:r>
              <a:rPr lang="zh-CN" altLang="zh-CN" dirty="0">
                <a:effectLst/>
                <a:latin typeface="Times New Roman" panose="02020603050405020304" pitchFamily="18" charset="0"/>
                <a:ea typeface="宋体" panose="02010600030101010101" pitchFamily="2" charset="-122"/>
                <a:sym typeface="+mn-ea"/>
              </a:rPr>
              <a:t>图采样和聚合方法</a:t>
            </a:r>
            <a:r>
              <a:rPr lang="en-US" altLang="zh-CN" dirty="0">
                <a:effectLst/>
                <a:latin typeface="Times New Roman" panose="02020603050405020304" pitchFamily="18" charset="0"/>
                <a:ea typeface="宋体" panose="02010600030101010101" pitchFamily="2" charset="-122"/>
                <a:sym typeface="+mn-ea"/>
              </a:rPr>
              <a:t>(</a:t>
            </a:r>
            <a:r>
              <a:rPr lang="zh-CN" altLang="zh-CN" dirty="0">
                <a:effectLst/>
                <a:latin typeface="Times New Roman" panose="02020603050405020304" pitchFamily="18" charset="0"/>
                <a:ea typeface="宋体" panose="02010600030101010101" pitchFamily="2" charset="-122"/>
                <a:sym typeface="+mn-ea"/>
              </a:rPr>
              <a:t>Graph Sample and Aggregate，GraphSAGE</a:t>
            </a:r>
            <a:r>
              <a:rPr lang="en-US" altLang="zh-CN" dirty="0">
                <a:effectLst/>
                <a:latin typeface="Times New Roman" panose="02020603050405020304" pitchFamily="18" charset="0"/>
                <a:ea typeface="宋体" panose="02010600030101010101" pitchFamily="2" charset="-122"/>
                <a:sym typeface="+mn-ea"/>
              </a:rPr>
              <a:t>)</a:t>
            </a:r>
            <a:r>
              <a:rPr lang="zh-CN" altLang="en-US" dirty="0">
                <a:effectLst/>
                <a:latin typeface="Times New Roman" panose="02020603050405020304" pitchFamily="18" charset="0"/>
                <a:ea typeface="宋体" panose="02010600030101010101" pitchFamily="2" charset="-122"/>
              </a:rPr>
              <a:t>算法被提出。</a:t>
            </a:r>
            <a:endParaRPr lang="zh-CN" altLang="en-US" dirty="0">
              <a:effectLst/>
              <a:latin typeface="Times New Roman" panose="02020603050405020304" pitchFamily="18" charset="0"/>
              <a:ea typeface="宋体" panose="02010600030101010101" pitchFamily="2" charset="-122"/>
            </a:endParaRPr>
          </a:p>
          <a:p>
            <a:pPr marL="0" indent="0" algn="just" latinLnBrk="0">
              <a:lnSpc>
                <a:spcPct val="100000"/>
              </a:lnSpc>
              <a:buClrTx/>
              <a:buSzTx/>
              <a:buFontTx/>
            </a:pPr>
            <a:r>
              <a:rPr lang="en-US" altLang="zh-CN" dirty="0">
                <a:effectLst/>
                <a:latin typeface="Times New Roman" panose="02020603050405020304" pitchFamily="18" charset="0"/>
                <a:ea typeface="宋体" panose="02010600030101010101" pitchFamily="2" charset="-122"/>
              </a:rPr>
              <a:t>        GraphSAGE</a:t>
            </a:r>
            <a:r>
              <a:rPr lang="zh-CN" altLang="en-US" dirty="0">
                <a:effectLst/>
                <a:latin typeface="Times New Roman" panose="02020603050405020304" pitchFamily="18" charset="0"/>
                <a:ea typeface="宋体" panose="02010600030101010101" pitchFamily="2" charset="-122"/>
              </a:rPr>
              <a:t>首先根据节点之间的连接信息对邻居进行采样，然后通过多层聚合函数不断地将相邻节点的信息融合在一起，最后用融合后的信息预测节点标签。</a:t>
            </a:r>
            <a:endParaRPr lang="zh-CN" altLang="en-US" dirty="0">
              <a:effectLst/>
              <a:latin typeface="Times New Roman" panose="02020603050405020304" pitchFamily="18" charset="0"/>
              <a:ea typeface="宋体" panose="02010600030101010101" pitchFamily="2" charset="-122"/>
            </a:endParaRPr>
          </a:p>
        </p:txBody>
      </p:sp>
    </p:spTree>
  </p:cSld>
  <p:clrMapOvr>
    <a:masterClrMapping/>
  </p:clrMapOvr>
  <p:transition advTm="800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dirty="0">
                <a:solidFill>
                  <a:schemeClr val="tx1"/>
                </a:solidFill>
                <a:sym typeface="+mn-ea"/>
              </a:rPr>
              <a:t>GAT</a:t>
            </a:r>
            <a:endParaRPr lang="en-US" altLang="zh-CN" dirty="0">
              <a:solidFill>
                <a:schemeClr val="tx1"/>
              </a:solidFill>
            </a:endParaRPr>
          </a:p>
        </p:txBody>
      </p:sp>
      <p:sp>
        <p:nvSpPr>
          <p:cNvPr id="3" name="矩形 2"/>
          <p:cNvSpPr/>
          <p:nvPr/>
        </p:nvSpPr>
        <p:spPr>
          <a:xfrm>
            <a:off x="668814" y="1416715"/>
            <a:ext cx="10669111" cy="4523105"/>
          </a:xfrm>
          <a:prstGeom prst="rect">
            <a:avLst/>
          </a:prstGeom>
        </p:spPr>
        <p:txBody>
          <a:bodyPr wrap="square">
            <a:spAutoFit/>
          </a:bodyPr>
          <a:lstStyle/>
          <a:p>
            <a:pPr marL="0" indent="0" algn="just" latinLnBrk="0">
              <a:lnSpc>
                <a:spcPct val="100000"/>
              </a:lnSpc>
              <a:buClrTx/>
              <a:buSzTx/>
              <a:buFontTx/>
            </a:pPr>
            <a:r>
              <a:rPr lang="en-US" altLang="zh-CN" sz="2000" kern="100" dirty="0">
                <a:latin typeface="+mj-ea"/>
                <a:ea typeface="+mj-ea"/>
                <a:cs typeface="宋体" panose="02010600030101010101" pitchFamily="2" charset="-122"/>
              </a:rPr>
              <a:t>        </a:t>
            </a:r>
            <a:r>
              <a:rPr lang="zh-CN" altLang="zh-CN" dirty="0">
                <a:effectLst/>
                <a:latin typeface="Times New Roman" panose="02020603050405020304" pitchFamily="18" charset="0"/>
                <a:ea typeface="宋体" panose="02010600030101010101" pitchFamily="2" charset="-122"/>
                <a:sym typeface="+mn-ea"/>
              </a:rPr>
              <a:t>图注意力网络(</a:t>
            </a:r>
            <a:r>
              <a:rPr lang="en-US" altLang="zh-CN" dirty="0">
                <a:effectLst/>
                <a:latin typeface="Times New Roman" panose="02020603050405020304" pitchFamily="18" charset="0"/>
                <a:ea typeface="宋体" panose="02010600030101010101" pitchFamily="2" charset="-122"/>
                <a:sym typeface="+mn-ea"/>
              </a:rPr>
              <a:t>Graph Attention Network, </a:t>
            </a:r>
            <a:r>
              <a:rPr lang="zh-CN" altLang="zh-CN" dirty="0">
                <a:effectLst/>
                <a:latin typeface="Times New Roman" panose="02020603050405020304" pitchFamily="18" charset="0"/>
                <a:ea typeface="宋体" panose="02010600030101010101" pitchFamily="2" charset="-122"/>
                <a:sym typeface="+mn-ea"/>
              </a:rPr>
              <a:t>GAT)最早由Petar Velickovic等人在2017年提出。它的设计灵感来自于自然语言处理领域中的注意力机制。</a:t>
            </a:r>
            <a:endParaRPr lang="zh-CN" altLang="zh-CN" dirty="0">
              <a:effectLst/>
              <a:latin typeface="Times New Roman" panose="02020603050405020304" pitchFamily="18" charset="0"/>
              <a:ea typeface="宋体" panose="02010600030101010101" pitchFamily="2" charset="-122"/>
            </a:endParaRPr>
          </a:p>
          <a:p>
            <a:pPr marL="0" indent="0" algn="just" latinLnBrk="0">
              <a:lnSpc>
                <a:spcPct val="100000"/>
              </a:lnSpc>
              <a:buClrTx/>
              <a:buSzTx/>
              <a:buFontTx/>
            </a:pPr>
            <a:r>
              <a:rPr lang="zh-CN"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GAT的关键思想是：为每个节点动态计算邻居节点的注意力权重，并使用这些权重对邻居节点的特征进行加权求和，从而生成节点的表示。这允许节点有选择性地关注与其相关性较高的邻居节点，使模型能够更好地学习节点之间的关系。</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buClrTx/>
              <a:buSzTx/>
              <a:buFontTx/>
            </a:pPr>
            <a:r>
              <a:rPr lang="en-US" altLang="zh-CN" dirty="0">
                <a:effectLst/>
                <a:latin typeface="Times New Roman" panose="02020603050405020304" pitchFamily="18" charset="0"/>
                <a:ea typeface="宋体" panose="02010600030101010101" pitchFamily="2" charset="-122"/>
              </a:rPr>
              <a:t>        </a:t>
            </a:r>
            <a:r>
              <a:rPr lang="zh-CN" altLang="en-US" dirty="0">
                <a:effectLst/>
                <a:latin typeface="Times New Roman" panose="02020603050405020304" pitchFamily="18" charset="0"/>
                <a:ea typeface="宋体" panose="02010600030101010101" pitchFamily="2" charset="-122"/>
                <a:sym typeface="+mn-ea"/>
              </a:rPr>
              <a:t>在传统神经网络中，每个节点的状态更新是独立进行的。而在</a:t>
            </a:r>
            <a:r>
              <a:rPr lang="en-US" altLang="zh-CN" dirty="0">
                <a:effectLst/>
                <a:latin typeface="Times New Roman" panose="02020603050405020304" pitchFamily="18" charset="0"/>
                <a:ea typeface="宋体" panose="02010600030101010101" pitchFamily="2" charset="-122"/>
                <a:sym typeface="+mn-ea"/>
              </a:rPr>
              <a:t>GAT</a:t>
            </a:r>
            <a:r>
              <a:rPr lang="zh-CN" altLang="en-US" dirty="0">
                <a:effectLst/>
                <a:latin typeface="Times New Roman" panose="02020603050405020304" pitchFamily="18" charset="0"/>
                <a:ea typeface="宋体" panose="02010600030101010101" pitchFamily="2" charset="-122"/>
                <a:sym typeface="+mn-ea"/>
              </a:rPr>
              <a:t>中，每个节点的状态更新会考虑到其邻居节点的状态。在计算权重分值和捕捉信息方面，</a:t>
            </a:r>
            <a:r>
              <a:rPr lang="en-US" altLang="zh-CN" dirty="0">
                <a:effectLst/>
                <a:latin typeface="Times New Roman" panose="02020603050405020304" pitchFamily="18" charset="0"/>
                <a:ea typeface="宋体" panose="02010600030101010101" pitchFamily="2" charset="-122"/>
                <a:sym typeface="+mn-ea"/>
              </a:rPr>
              <a:t>GAT</a:t>
            </a:r>
            <a:r>
              <a:rPr lang="zh-CN" altLang="en-US" dirty="0">
                <a:effectLst/>
                <a:latin typeface="Times New Roman" panose="02020603050405020304" pitchFamily="18" charset="0"/>
                <a:ea typeface="宋体" panose="02010600030101010101" pitchFamily="2" charset="-122"/>
                <a:sym typeface="+mn-ea"/>
              </a:rPr>
              <a:t>采用了类似于</a:t>
            </a:r>
            <a:r>
              <a:rPr lang="en-US" altLang="zh-CN" dirty="0">
                <a:effectLst/>
                <a:latin typeface="Times New Roman" panose="02020603050405020304" pitchFamily="18" charset="0"/>
                <a:ea typeface="宋体" panose="02010600030101010101" pitchFamily="2" charset="-122"/>
                <a:sym typeface="+mn-ea"/>
              </a:rPr>
              <a:t>Transformer</a:t>
            </a:r>
            <a:r>
              <a:rPr lang="zh-CN" altLang="en-US" dirty="0">
                <a:effectLst/>
                <a:latin typeface="Times New Roman" panose="02020603050405020304" pitchFamily="18" charset="0"/>
                <a:ea typeface="宋体" panose="02010600030101010101" pitchFamily="2" charset="-122"/>
                <a:sym typeface="+mn-ea"/>
              </a:rPr>
              <a:t>的掩码自注意力机制，由堆叠在一起的图注意力层构成。在</a:t>
            </a:r>
            <a:r>
              <a:rPr lang="en-US" altLang="zh-CN" dirty="0">
                <a:effectLst/>
                <a:latin typeface="Times New Roman" panose="02020603050405020304" pitchFamily="18" charset="0"/>
                <a:ea typeface="宋体" panose="02010600030101010101" pitchFamily="2" charset="-122"/>
                <a:sym typeface="+mn-ea"/>
              </a:rPr>
              <a:t>GAT</a:t>
            </a:r>
            <a:r>
              <a:rPr lang="zh-CN" altLang="en-US" dirty="0">
                <a:effectLst/>
                <a:latin typeface="Times New Roman" panose="02020603050405020304" pitchFamily="18" charset="0"/>
                <a:ea typeface="宋体" panose="02010600030101010101" pitchFamily="2" charset="-122"/>
                <a:sym typeface="+mn-ea"/>
              </a:rPr>
              <a:t>的实际运算中，注意力分数的计算是通过多头注意力的结构完成的。这样做的好处是，每个注意力头可以关注到不同的特征或者模式，从而使得</a:t>
            </a:r>
            <a:r>
              <a:rPr lang="en-US" altLang="zh-CN" dirty="0">
                <a:effectLst/>
                <a:latin typeface="Times New Roman" panose="02020603050405020304" pitchFamily="18" charset="0"/>
                <a:ea typeface="宋体" panose="02010600030101010101" pitchFamily="2" charset="-122"/>
                <a:sym typeface="+mn-ea"/>
              </a:rPr>
              <a:t>GAT</a:t>
            </a:r>
            <a:r>
              <a:rPr lang="zh-CN" altLang="en-US" dirty="0">
                <a:effectLst/>
                <a:latin typeface="Times New Roman" panose="02020603050405020304" pitchFamily="18" charset="0"/>
                <a:ea typeface="宋体" panose="02010600030101010101" pitchFamily="2" charset="-122"/>
                <a:sym typeface="+mn-ea"/>
              </a:rPr>
              <a:t>能够捕捉到更多的信息。</a:t>
            </a:r>
            <a:endParaRPr lang="zh-CN" altLang="en-US" dirty="0">
              <a:effectLst/>
              <a:latin typeface="Times New Roman" panose="02020603050405020304" pitchFamily="18" charset="0"/>
              <a:ea typeface="宋体" panose="02010600030101010101" pitchFamily="2" charset="-122"/>
            </a:endParaRPr>
          </a:p>
        </p:txBody>
      </p:sp>
    </p:spTree>
  </p:cSld>
  <p:clrMapOvr>
    <a:masterClrMapping/>
  </p:clrMapOvr>
  <p:transition advTm="800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marL="0" algn="l" eaLnBrk="1" latinLnBrk="0" hangingPunct="1">
              <a:buClrTx/>
              <a:buSzTx/>
              <a:buFontTx/>
            </a:pPr>
            <a:r>
              <a:rPr lang="en-US" altLang="zh-CN" dirty="0">
                <a:solidFill>
                  <a:schemeClr val="tx1"/>
                </a:solidFill>
                <a:sym typeface="+mn-ea"/>
              </a:rPr>
              <a:t>GAE</a:t>
            </a:r>
            <a:endParaRPr lang="en-US" altLang="zh-CN" dirty="0">
              <a:solidFill>
                <a:schemeClr val="tx1"/>
              </a:solidFill>
              <a:sym typeface="+mn-ea"/>
            </a:endParaRPr>
          </a:p>
        </p:txBody>
      </p:sp>
      <p:sp>
        <p:nvSpPr>
          <p:cNvPr id="3" name="矩形 2"/>
          <p:cNvSpPr/>
          <p:nvPr/>
        </p:nvSpPr>
        <p:spPr>
          <a:xfrm>
            <a:off x="668814" y="1416715"/>
            <a:ext cx="10669111" cy="3784600"/>
          </a:xfrm>
          <a:prstGeom prst="rect">
            <a:avLst/>
          </a:prstGeom>
        </p:spPr>
        <p:txBody>
          <a:bodyPr wrap="square">
            <a:spAutoFit/>
          </a:bodyPr>
          <a:lstStyle/>
          <a:p>
            <a:pPr marL="0" indent="0" algn="just" latinLnBrk="0">
              <a:lnSpc>
                <a:spcPct val="100000"/>
              </a:lnSpc>
            </a:pPr>
            <a:r>
              <a:rPr lang="en-US" altLang="zh-CN" sz="2000" kern="100" dirty="0">
                <a:latin typeface="+mj-ea"/>
                <a:ea typeface="+mj-ea"/>
                <a:cs typeface="宋体" panose="02010600030101010101" pitchFamily="2" charset="-122"/>
              </a:rPr>
              <a:t>        </a:t>
            </a:r>
            <a:r>
              <a:rPr lang="zh-CN" altLang="zh-CN" dirty="0">
                <a:effectLst/>
                <a:latin typeface="Times New Roman" panose="02020603050405020304" pitchFamily="18" charset="0"/>
                <a:ea typeface="宋体" panose="02010600030101010101" pitchFamily="2" charset="-122"/>
                <a:sym typeface="+mn-ea"/>
              </a:rPr>
              <a:t>图自编码器</a:t>
            </a:r>
            <a:r>
              <a:rPr lang="en-US" altLang="zh-CN" dirty="0">
                <a:effectLst/>
                <a:latin typeface="Times New Roman" panose="02020603050405020304" pitchFamily="18" charset="0"/>
                <a:ea typeface="宋体" panose="02010600030101010101" pitchFamily="2" charset="-122"/>
                <a:sym typeface="+mn-ea"/>
              </a:rPr>
              <a:t>(Graph Auto Encoder, GAE)</a:t>
            </a:r>
            <a:r>
              <a:rPr lang="zh-CN" altLang="zh-CN" dirty="0">
                <a:effectLst/>
                <a:latin typeface="Times New Roman" panose="02020603050405020304" pitchFamily="18" charset="0"/>
                <a:ea typeface="宋体" panose="02010600030101010101" pitchFamily="2" charset="-122"/>
                <a:sym typeface="+mn-ea"/>
              </a:rPr>
              <a:t>是一种用于图数据的无监督学习模型，旨在将图数据编码为低维表示并重构原始图数据。该模型的概念源于自编码器</a:t>
            </a:r>
            <a:r>
              <a:rPr lang="en-US" altLang="zh-CN" dirty="0">
                <a:effectLst/>
                <a:latin typeface="Times New Roman" panose="02020603050405020304" pitchFamily="18" charset="0"/>
                <a:ea typeface="宋体" panose="02010600030101010101" pitchFamily="2" charset="-122"/>
                <a:sym typeface="+mn-ea"/>
              </a:rPr>
              <a:t>(Auto Encoder)</a:t>
            </a:r>
            <a:r>
              <a:rPr lang="zh-CN" altLang="zh-CN" dirty="0">
                <a:effectLst/>
                <a:latin typeface="Times New Roman" panose="02020603050405020304" pitchFamily="18" charset="0"/>
                <a:ea typeface="宋体" panose="02010600030101010101" pitchFamily="2" charset="-122"/>
                <a:sym typeface="+mn-ea"/>
              </a:rPr>
              <a:t>，并在处理图数据的特征学习和降维中发挥了关键作用。</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pPr>
            <a:r>
              <a:rPr lang="zh-CN"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sym typeface="+mn-ea"/>
              </a:rPr>
              <a:t>       </a:t>
            </a:r>
            <a:r>
              <a:rPr lang="zh-CN" altLang="en-US" dirty="0">
                <a:effectLst/>
                <a:latin typeface="Times New Roman" panose="02020603050405020304" pitchFamily="18" charset="0"/>
                <a:ea typeface="宋体" panose="02010600030101010101" pitchFamily="2" charset="-122"/>
                <a:sym typeface="+mn-ea"/>
              </a:rPr>
              <a:t>图自编码器使用</a:t>
            </a:r>
            <a:r>
              <a:rPr lang="en-US" altLang="zh-CN" dirty="0">
                <a:effectLst/>
                <a:latin typeface="Times New Roman" panose="02020603050405020304" pitchFamily="18" charset="0"/>
                <a:ea typeface="宋体" panose="02010600030101010101" pitchFamily="2" charset="-122"/>
                <a:sym typeface="+mn-ea"/>
              </a:rPr>
              <a:t>GCN</a:t>
            </a:r>
            <a:r>
              <a:rPr lang="zh-CN" altLang="en-US" dirty="0">
                <a:effectLst/>
                <a:latin typeface="Times New Roman" panose="02020603050405020304" pitchFamily="18" charset="0"/>
                <a:ea typeface="宋体" panose="02010600030101010101" pitchFamily="2" charset="-122"/>
                <a:sym typeface="+mn-ea"/>
              </a:rPr>
              <a:t>作为</a:t>
            </a:r>
            <a:r>
              <a:rPr lang="en-US" altLang="zh-CN" dirty="0">
                <a:effectLst/>
                <a:latin typeface="Times New Roman" panose="02020603050405020304" pitchFamily="18" charset="0"/>
                <a:ea typeface="宋体" panose="02010600030101010101" pitchFamily="2" charset="-122"/>
                <a:sym typeface="+mn-ea"/>
              </a:rPr>
              <a:t>Encoder</a:t>
            </a:r>
            <a:r>
              <a:rPr lang="zh-CN" altLang="en-US" dirty="0">
                <a:effectLst/>
                <a:latin typeface="Times New Roman" panose="02020603050405020304" pitchFamily="18" charset="0"/>
                <a:ea typeface="宋体" panose="02010600030101010101" pitchFamily="2" charset="-122"/>
                <a:sym typeface="+mn-ea"/>
              </a:rPr>
              <a:t>，来得到节点的</a:t>
            </a:r>
            <a:r>
              <a:rPr lang="en-US" altLang="zh-CN" dirty="0">
                <a:effectLst/>
                <a:latin typeface="Times New Roman" panose="02020603050405020304" pitchFamily="18" charset="0"/>
                <a:ea typeface="宋体" panose="02010600030101010101" pitchFamily="2" charset="-122"/>
                <a:sym typeface="+mn-ea"/>
              </a:rPr>
              <a:t>Latent Representations</a:t>
            </a:r>
            <a:r>
              <a:rPr lang="zh-CN" altLang="en-US" dirty="0">
                <a:effectLst/>
                <a:latin typeface="Times New Roman" panose="02020603050405020304" pitchFamily="18" charset="0"/>
                <a:ea typeface="宋体" panose="02010600030101010101" pitchFamily="2" charset="-122"/>
                <a:sym typeface="+mn-ea"/>
              </a:rPr>
              <a:t>或者说</a:t>
            </a:r>
            <a:r>
              <a:rPr lang="en-US" altLang="zh-CN" dirty="0">
                <a:effectLst/>
                <a:latin typeface="Times New Roman" panose="02020603050405020304" pitchFamily="18" charset="0"/>
                <a:ea typeface="宋体" panose="02010600030101010101" pitchFamily="2" charset="-122"/>
                <a:sym typeface="+mn-ea"/>
              </a:rPr>
              <a:t>Embedding</a:t>
            </a:r>
            <a:r>
              <a:rPr lang="zh-CN" altLang="en-US" dirty="0">
                <a:effectLst/>
                <a:latin typeface="Times New Roman" panose="02020603050405020304" pitchFamily="18" charset="0"/>
                <a:ea typeface="宋体" panose="02010600030101010101" pitchFamily="2" charset="-122"/>
                <a:sym typeface="+mn-ea"/>
              </a:rPr>
              <a:t>，这个过程可用一行简短的公式表达：</a:t>
            </a:r>
            <a:endParaRPr lang="zh-CN" altLang="en-US" dirty="0">
              <a:effectLst/>
              <a:latin typeface="Times New Roman" panose="02020603050405020304" pitchFamily="18" charset="0"/>
              <a:ea typeface="宋体" panose="02010600030101010101" pitchFamily="2" charset="-122"/>
              <a:sym typeface="+mn-ea"/>
            </a:endParaRPr>
          </a:p>
          <a:p>
            <a:pPr marL="0" indent="0" algn="ctr" latinLnBrk="0">
              <a:lnSpc>
                <a:spcPct val="100000"/>
              </a:lnSpc>
            </a:pPr>
            <a:r>
              <a:rPr lang="en-US" altLang="zh-CN" dirty="0">
                <a:effectLst/>
                <a:latin typeface="Times New Roman" panose="02020603050405020304" pitchFamily="18" charset="0"/>
                <a:ea typeface="宋体" panose="02010600030101010101" pitchFamily="2" charset="-122"/>
                <a:sym typeface="+mn-ea"/>
              </a:rPr>
              <a:t>Z = GCN(X, A)</a:t>
            </a:r>
            <a:endParaRPr lang="en-US"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sym typeface="+mn-ea"/>
              </a:rPr>
              <a:t>X</a:t>
            </a:r>
            <a:r>
              <a:rPr lang="zh-CN" altLang="en-US" dirty="0">
                <a:effectLst/>
                <a:latin typeface="Times New Roman" panose="02020603050405020304" pitchFamily="18" charset="0"/>
                <a:ea typeface="宋体" panose="02010600030101010101" pitchFamily="2" charset="-122"/>
                <a:sym typeface="+mn-ea"/>
              </a:rPr>
              <a:t>表示节点的特征矩阵，</a:t>
            </a:r>
            <a:r>
              <a:rPr lang="en-US" altLang="zh-CN" dirty="0">
                <a:effectLst/>
                <a:latin typeface="Times New Roman" panose="02020603050405020304" pitchFamily="18" charset="0"/>
                <a:ea typeface="宋体" panose="02010600030101010101" pitchFamily="2" charset="-122"/>
                <a:sym typeface="+mn-ea"/>
              </a:rPr>
              <a:t>A</a:t>
            </a:r>
            <a:r>
              <a:rPr lang="zh-CN" altLang="en-US" dirty="0">
                <a:effectLst/>
                <a:latin typeface="Times New Roman" panose="02020603050405020304" pitchFamily="18" charset="0"/>
                <a:ea typeface="宋体" panose="02010600030101010101" pitchFamily="2" charset="-122"/>
                <a:sym typeface="+mn-ea"/>
              </a:rPr>
              <a:t>表示邻接矩阵，</a:t>
            </a:r>
            <a:r>
              <a:rPr lang="en-US" altLang="zh-CN" dirty="0">
                <a:effectLst/>
                <a:latin typeface="Times New Roman" panose="02020603050405020304" pitchFamily="18" charset="0"/>
                <a:ea typeface="宋体" panose="02010600030101010101" pitchFamily="2" charset="-122"/>
                <a:sym typeface="+mn-ea"/>
              </a:rPr>
              <a:t>Z</a:t>
            </a:r>
            <a:r>
              <a:rPr lang="zh-CN" altLang="en-US" dirty="0">
                <a:effectLst/>
                <a:latin typeface="Times New Roman" panose="02020603050405020304" pitchFamily="18" charset="0"/>
                <a:ea typeface="宋体" panose="02010600030101010101" pitchFamily="2" charset="-122"/>
                <a:sym typeface="+mn-ea"/>
              </a:rPr>
              <a:t>代表的就是所有节点的</a:t>
            </a:r>
            <a:r>
              <a:rPr lang="en-US" altLang="zh-CN" dirty="0">
                <a:effectLst/>
                <a:latin typeface="Times New Roman" panose="02020603050405020304" pitchFamily="18" charset="0"/>
                <a:ea typeface="宋体" panose="02010600030101010101" pitchFamily="2" charset="-122"/>
                <a:sym typeface="+mn-ea"/>
              </a:rPr>
              <a:t>Embedding</a:t>
            </a:r>
            <a:r>
              <a:rPr lang="zh-CN" altLang="en-US" dirty="0">
                <a:effectLst/>
                <a:latin typeface="Times New Roman" panose="02020603050405020304" pitchFamily="18" charset="0"/>
                <a:ea typeface="宋体" panose="02010600030101010101" pitchFamily="2" charset="-122"/>
                <a:sym typeface="+mn-ea"/>
              </a:rPr>
              <a:t>。之后，</a:t>
            </a:r>
            <a:r>
              <a:rPr lang="en-US" altLang="zh-CN" dirty="0">
                <a:effectLst/>
                <a:latin typeface="Times New Roman" panose="02020603050405020304" pitchFamily="18" charset="0"/>
                <a:ea typeface="宋体" panose="02010600030101010101" pitchFamily="2" charset="-122"/>
                <a:sym typeface="+mn-ea"/>
              </a:rPr>
              <a:t>GAE</a:t>
            </a:r>
            <a:r>
              <a:rPr lang="zh-CN" altLang="en-US" dirty="0">
                <a:effectLst/>
                <a:latin typeface="Times New Roman" panose="02020603050405020304" pitchFamily="18" charset="0"/>
                <a:ea typeface="宋体" panose="02010600030101010101" pitchFamily="2" charset="-122"/>
                <a:sym typeface="+mn-ea"/>
              </a:rPr>
              <a:t>采用</a:t>
            </a:r>
            <a:r>
              <a:rPr lang="en-US" altLang="zh-CN" dirty="0">
                <a:effectLst/>
                <a:latin typeface="Times New Roman" panose="02020603050405020304" pitchFamily="18" charset="0"/>
                <a:ea typeface="宋体" panose="02010600030101010101" pitchFamily="2" charset="-122"/>
                <a:sym typeface="+mn-ea"/>
              </a:rPr>
              <a:t>Inner-Product</a:t>
            </a:r>
            <a:r>
              <a:rPr lang="zh-CN" altLang="en-US" dirty="0">
                <a:effectLst/>
                <a:latin typeface="Times New Roman" panose="02020603050405020304" pitchFamily="18" charset="0"/>
                <a:ea typeface="宋体" panose="02010600030101010101" pitchFamily="2" charset="-122"/>
                <a:sym typeface="+mn-ea"/>
              </a:rPr>
              <a:t>作为</a:t>
            </a:r>
            <a:r>
              <a:rPr lang="en-US" altLang="zh-CN" dirty="0">
                <a:effectLst/>
                <a:latin typeface="Times New Roman" panose="02020603050405020304" pitchFamily="18" charset="0"/>
                <a:ea typeface="宋体" panose="02010600030101010101" pitchFamily="2" charset="-122"/>
                <a:sym typeface="+mn-ea"/>
              </a:rPr>
              <a:t>Decoder</a:t>
            </a:r>
            <a:r>
              <a:rPr lang="zh-CN" altLang="en-US" dirty="0">
                <a:effectLst/>
                <a:latin typeface="Times New Roman" panose="02020603050405020304" pitchFamily="18" charset="0"/>
                <a:ea typeface="宋体" panose="02010600030101010101" pitchFamily="2" charset="-122"/>
                <a:sym typeface="+mn-ea"/>
              </a:rPr>
              <a:t>来重构原始的图。</a:t>
            </a:r>
            <a:r>
              <a:rPr lang="en-US" altLang="zh-CN" dirty="0">
                <a:effectLst/>
                <a:latin typeface="Times New Roman" panose="02020603050405020304" pitchFamily="18" charset="0"/>
                <a:ea typeface="宋体" panose="02010600030101010101" pitchFamily="2" charset="-122"/>
                <a:sym typeface="+mn-ea"/>
              </a:rPr>
              <a:t> </a:t>
            </a:r>
            <a:endParaRPr lang="zh-CN" altLang="en-US" dirty="0">
              <a:effectLst/>
              <a:latin typeface="Times New Roman" panose="02020603050405020304" pitchFamily="18" charset="0"/>
              <a:ea typeface="宋体" panose="02010600030101010101" pitchFamily="2" charset="-122"/>
              <a:sym typeface="+mn-ea"/>
            </a:endParaRPr>
          </a:p>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GAE</a:t>
            </a:r>
            <a:r>
              <a:rPr lang="zh-CN" altLang="en-US" dirty="0">
                <a:effectLst/>
                <a:latin typeface="Times New Roman" panose="02020603050405020304" pitchFamily="18" charset="0"/>
                <a:ea typeface="宋体" panose="02010600030101010101" pitchFamily="2" charset="-122"/>
                <a:sym typeface="+mn-ea"/>
              </a:rPr>
              <a:t>通过</a:t>
            </a:r>
            <a:r>
              <a:rPr lang="en-US" altLang="zh-CN" dirty="0">
                <a:effectLst/>
                <a:latin typeface="Times New Roman" panose="02020603050405020304" pitchFamily="18" charset="0"/>
                <a:ea typeface="宋体" panose="02010600030101010101" pitchFamily="2" charset="-122"/>
                <a:sym typeface="+mn-ea"/>
              </a:rPr>
              <a:t>Encoder-Decoder</a:t>
            </a:r>
            <a:r>
              <a:rPr lang="zh-CN" altLang="en-US" dirty="0">
                <a:effectLst/>
                <a:latin typeface="Times New Roman" panose="02020603050405020304" pitchFamily="18" charset="0"/>
                <a:ea typeface="宋体" panose="02010600030101010101" pitchFamily="2" charset="-122"/>
                <a:sym typeface="+mn-ea"/>
              </a:rPr>
              <a:t>结构可以获取图中节点的低维嵌入表示</a:t>
            </a:r>
            <a:r>
              <a:rPr lang="en-US" altLang="zh-CN" dirty="0">
                <a:effectLst/>
                <a:latin typeface="Times New Roman" panose="02020603050405020304" pitchFamily="18" charset="0"/>
                <a:ea typeface="宋体" panose="02010600030101010101" pitchFamily="2" charset="-122"/>
                <a:sym typeface="+mn-ea"/>
              </a:rPr>
              <a:t>Z</a:t>
            </a:r>
            <a:r>
              <a:rPr lang="zh-CN" altLang="en-US" dirty="0">
                <a:effectLst/>
                <a:latin typeface="Times New Roman" panose="02020603050405020304" pitchFamily="18" charset="0"/>
                <a:ea typeface="宋体" panose="02010600030101010101" pitchFamily="2" charset="-122"/>
                <a:sym typeface="+mn-ea"/>
              </a:rPr>
              <a:t>，来支持接下来的任务，如链接预测等。</a:t>
            </a:r>
            <a:r>
              <a:rPr lang="en-US" altLang="zh-CN" dirty="0">
                <a:effectLst/>
                <a:latin typeface="Times New Roman" panose="02020603050405020304" pitchFamily="18" charset="0"/>
                <a:ea typeface="宋体" panose="02010600030101010101" pitchFamily="2" charset="-122"/>
                <a:sym typeface="+mn-ea"/>
              </a:rPr>
              <a:t>         </a:t>
            </a:r>
            <a:endParaRPr lang="en-US" altLang="zh-CN" dirty="0">
              <a:effectLst/>
              <a:latin typeface="Times New Roman" panose="02020603050405020304" pitchFamily="18" charset="0"/>
              <a:ea typeface="宋体" panose="02010600030101010101" pitchFamily="2" charset="-122"/>
            </a:endParaRPr>
          </a:p>
        </p:txBody>
      </p:sp>
    </p:spTree>
  </p:cSld>
  <p:clrMapOvr>
    <a:masterClrMapping/>
  </p:clrMapOvr>
  <p:transition advTm="8005"/>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marL="0" algn="l" eaLnBrk="1" latinLnBrk="0" hangingPunct="1">
              <a:buClrTx/>
              <a:buSzTx/>
              <a:buFontTx/>
            </a:pPr>
            <a:r>
              <a:rPr lang="en-US" altLang="zh-CN" dirty="0">
                <a:solidFill>
                  <a:schemeClr val="tx1"/>
                </a:solidFill>
                <a:sym typeface="+mn-ea"/>
              </a:rPr>
              <a:t>VGAE</a:t>
            </a:r>
            <a:endParaRPr lang="en-US" altLang="zh-CN" dirty="0">
              <a:solidFill>
                <a:schemeClr val="tx1"/>
              </a:solidFill>
              <a:sym typeface="+mn-ea"/>
            </a:endParaRPr>
          </a:p>
        </p:txBody>
      </p:sp>
      <p:sp>
        <p:nvSpPr>
          <p:cNvPr id="3" name="矩形 2"/>
          <p:cNvSpPr/>
          <p:nvPr/>
        </p:nvSpPr>
        <p:spPr>
          <a:xfrm>
            <a:off x="668814" y="1416715"/>
            <a:ext cx="10669111" cy="3046095"/>
          </a:xfrm>
          <a:prstGeom prst="rect">
            <a:avLst/>
          </a:prstGeom>
        </p:spPr>
        <p:txBody>
          <a:bodyPr wrap="square">
            <a:spAutoFit/>
          </a:bodyPr>
          <a:lstStyle/>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变分图自编码器(Variational Graph Auto-Encoder，VGAE)</a:t>
            </a:r>
            <a:r>
              <a:rPr lang="zh-CN" altLang="en-US" dirty="0">
                <a:effectLst/>
                <a:latin typeface="Times New Roman" panose="02020603050405020304" pitchFamily="18" charset="0"/>
                <a:ea typeface="宋体" panose="02010600030101010101" pitchFamily="2" charset="-122"/>
                <a:sym typeface="+mn-ea"/>
              </a:rPr>
              <a:t>的思想和图自编码器</a:t>
            </a:r>
            <a:r>
              <a:rPr lang="en-US" altLang="zh-CN" dirty="0">
                <a:effectLst/>
                <a:latin typeface="Times New Roman" panose="02020603050405020304" pitchFamily="18" charset="0"/>
                <a:ea typeface="宋体" panose="02010600030101010101" pitchFamily="2" charset="-122"/>
                <a:sym typeface="+mn-ea"/>
              </a:rPr>
              <a:t>(GAE)</a:t>
            </a:r>
            <a:r>
              <a:rPr lang="zh-CN" altLang="en-US" dirty="0">
                <a:effectLst/>
                <a:latin typeface="Times New Roman" panose="02020603050405020304" pitchFamily="18" charset="0"/>
                <a:ea typeface="宋体" panose="02010600030101010101" pitchFamily="2" charset="-122"/>
                <a:sym typeface="+mn-ea"/>
              </a:rPr>
              <a:t>很像。只是在</a:t>
            </a:r>
            <a:r>
              <a:rPr lang="en-US" altLang="zh-CN" dirty="0">
                <a:effectLst/>
                <a:latin typeface="Times New Roman" panose="02020603050405020304" pitchFamily="18" charset="0"/>
                <a:ea typeface="宋体" panose="02010600030101010101" pitchFamily="2" charset="-122"/>
                <a:sym typeface="+mn-ea"/>
              </a:rPr>
              <a:t>VGAE</a:t>
            </a:r>
            <a:r>
              <a:rPr lang="zh-CN" altLang="en-US" dirty="0">
                <a:effectLst/>
                <a:latin typeface="Times New Roman" panose="02020603050405020304" pitchFamily="18" charset="0"/>
                <a:ea typeface="宋体" panose="02010600030101010101" pitchFamily="2" charset="-122"/>
                <a:sym typeface="+mn-ea"/>
              </a:rPr>
              <a:t>中，</a:t>
            </a:r>
            <a:r>
              <a:rPr lang="en-US" altLang="zh-CN" dirty="0">
                <a:effectLst/>
                <a:latin typeface="Times New Roman" panose="02020603050405020304" pitchFamily="18" charset="0"/>
                <a:ea typeface="宋体" panose="02010600030101010101" pitchFamily="2" charset="-122"/>
                <a:sym typeface="+mn-ea"/>
              </a:rPr>
              <a:t>Z</a:t>
            </a:r>
            <a:r>
              <a:rPr lang="zh-CN" altLang="en-US" dirty="0">
                <a:effectLst/>
                <a:latin typeface="Times New Roman" panose="02020603050405020304" pitchFamily="18" charset="0"/>
                <a:ea typeface="宋体" panose="02010600030101010101" pitchFamily="2" charset="-122"/>
                <a:sym typeface="+mn-ea"/>
              </a:rPr>
              <a:t>不再由一个确定的函数得到，而是从一个多维高斯分布中采样得到，说得更明确一些，就是先通过</a:t>
            </a:r>
            <a:r>
              <a:rPr lang="en-US" altLang="zh-CN" dirty="0">
                <a:effectLst/>
                <a:latin typeface="Times New Roman" panose="02020603050405020304" pitchFamily="18" charset="0"/>
                <a:ea typeface="宋体" panose="02010600030101010101" pitchFamily="2" charset="-122"/>
                <a:sym typeface="+mn-ea"/>
              </a:rPr>
              <a:t>GCN</a:t>
            </a:r>
            <a:r>
              <a:rPr lang="zh-CN" altLang="en-US" dirty="0">
                <a:effectLst/>
                <a:latin typeface="Times New Roman" panose="02020603050405020304" pitchFamily="18" charset="0"/>
                <a:ea typeface="宋体" panose="02010600030101010101" pitchFamily="2" charset="-122"/>
                <a:sym typeface="+mn-ea"/>
              </a:rPr>
              <a:t>得到一个多维高斯分布，再从这个分布中采样得到</a:t>
            </a:r>
            <a:r>
              <a:rPr lang="en-US" altLang="zh-CN" dirty="0">
                <a:effectLst/>
                <a:latin typeface="Times New Roman" panose="02020603050405020304" pitchFamily="18" charset="0"/>
                <a:ea typeface="宋体" panose="02010600030101010101" pitchFamily="2" charset="-122"/>
                <a:sym typeface="+mn-ea"/>
              </a:rPr>
              <a:t>Z</a:t>
            </a:r>
            <a:r>
              <a:rPr lang="zh-CN" altLang="en-US" dirty="0">
                <a:effectLst/>
                <a:latin typeface="Times New Roman" panose="02020603050405020304" pitchFamily="18" charset="0"/>
                <a:ea typeface="宋体" panose="02010600030101010101" pitchFamily="2" charset="-122"/>
                <a:sym typeface="+mn-ea"/>
              </a:rPr>
              <a:t>。</a:t>
            </a:r>
            <a:r>
              <a:rPr lang="en-US" altLang="zh-CN" dirty="0">
                <a:effectLst/>
                <a:latin typeface="Times New Roman" panose="02020603050405020304" pitchFamily="18" charset="0"/>
                <a:ea typeface="宋体" panose="02010600030101010101" pitchFamily="2" charset="-122"/>
                <a:sym typeface="+mn-ea"/>
              </a:rPr>
              <a:t>    </a:t>
            </a:r>
            <a:endParaRPr lang="en-US"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VGAE</a:t>
            </a:r>
            <a:r>
              <a:rPr lang="zh-CN" altLang="en-US" dirty="0">
                <a:effectLst/>
                <a:latin typeface="Times New Roman" panose="02020603050405020304" pitchFamily="18" charset="0"/>
                <a:ea typeface="宋体" panose="02010600030101010101" pitchFamily="2" charset="-122"/>
                <a:sym typeface="+mn-ea"/>
              </a:rPr>
              <a:t>利用隐变量</a:t>
            </a:r>
            <a:r>
              <a:rPr lang="en-US" altLang="zh-CN" dirty="0">
                <a:effectLst/>
                <a:latin typeface="Times New Roman" panose="02020603050405020304" pitchFamily="18" charset="0"/>
                <a:ea typeface="宋体" panose="02010600030101010101" pitchFamily="2" charset="-122"/>
                <a:sym typeface="+mn-ea"/>
              </a:rPr>
              <a:t>(Latent Variables)</a:t>
            </a:r>
            <a:r>
              <a:rPr lang="zh-CN" altLang="en-US" dirty="0">
                <a:effectLst/>
                <a:latin typeface="Times New Roman" panose="02020603050405020304" pitchFamily="18" charset="0"/>
                <a:ea typeface="宋体" panose="02010600030101010101" pitchFamily="2" charset="-122"/>
                <a:sym typeface="+mn-ea"/>
              </a:rPr>
              <a:t>，让模型学习出一些高斯分布</a:t>
            </a:r>
            <a:r>
              <a:rPr lang="en-US" altLang="zh-CN" dirty="0">
                <a:effectLst/>
                <a:latin typeface="Times New Roman" panose="02020603050405020304" pitchFamily="18" charset="0"/>
                <a:ea typeface="宋体" panose="02010600030101010101" pitchFamily="2" charset="-122"/>
                <a:sym typeface="+mn-ea"/>
              </a:rPr>
              <a:t>(Distribution)</a:t>
            </a:r>
            <a:r>
              <a:rPr lang="zh-CN" altLang="en-US" dirty="0">
                <a:effectLst/>
                <a:latin typeface="Times New Roman" panose="02020603050405020304" pitchFamily="18" charset="0"/>
                <a:ea typeface="宋体" panose="02010600030101010101" pitchFamily="2" charset="-122"/>
                <a:sym typeface="+mn-ea"/>
              </a:rPr>
              <a:t>，再从这些高斯分布中采样得到</a:t>
            </a:r>
            <a:r>
              <a:rPr lang="en-US" altLang="zh-CN" dirty="0">
                <a:effectLst/>
                <a:latin typeface="Times New Roman" panose="02020603050405020304" pitchFamily="18" charset="0"/>
                <a:ea typeface="宋体" panose="02010600030101010101" pitchFamily="2" charset="-122"/>
                <a:sym typeface="+mn-ea"/>
              </a:rPr>
              <a:t>Latent Representations</a:t>
            </a:r>
            <a:r>
              <a:rPr lang="zh-CN" altLang="en-US" dirty="0">
                <a:effectLst/>
                <a:latin typeface="Times New Roman" panose="02020603050405020304" pitchFamily="18" charset="0"/>
                <a:ea typeface="宋体" panose="02010600030101010101" pitchFamily="2" charset="-122"/>
                <a:sym typeface="+mn-ea"/>
              </a:rPr>
              <a:t>或者说</a:t>
            </a:r>
            <a:r>
              <a:rPr lang="en-US" altLang="zh-CN" dirty="0">
                <a:effectLst/>
                <a:latin typeface="Times New Roman" panose="02020603050405020304" pitchFamily="18" charset="0"/>
                <a:ea typeface="宋体" panose="02010600030101010101" pitchFamily="2" charset="-122"/>
                <a:sym typeface="+mn-ea"/>
              </a:rPr>
              <a:t>Embedding</a:t>
            </a:r>
            <a:r>
              <a:rPr lang="zh-CN" altLang="en-US" dirty="0">
                <a:effectLst/>
                <a:latin typeface="Times New Roman" panose="02020603050405020304" pitchFamily="18" charset="0"/>
                <a:ea typeface="宋体" panose="02010600030101010101" pitchFamily="2" charset="-122"/>
                <a:sym typeface="+mn-ea"/>
              </a:rPr>
              <a:t>，这个过程就是</a:t>
            </a:r>
            <a:r>
              <a:rPr lang="en-US" altLang="zh-CN" dirty="0">
                <a:effectLst/>
                <a:latin typeface="Times New Roman" panose="02020603050405020304" pitchFamily="18" charset="0"/>
                <a:ea typeface="宋体" panose="02010600030101010101" pitchFamily="2" charset="-122"/>
                <a:sym typeface="+mn-ea"/>
              </a:rPr>
              <a:t>Encode</a:t>
            </a:r>
            <a:r>
              <a:rPr lang="zh-CN" altLang="en-US" dirty="0">
                <a:effectLst/>
                <a:latin typeface="Times New Roman" panose="02020603050405020304" pitchFamily="18" charset="0"/>
                <a:ea typeface="宋体" panose="02010600030101010101" pitchFamily="2" charset="-122"/>
                <a:sym typeface="+mn-ea"/>
              </a:rPr>
              <a:t>阶段。然后利用得到的</a:t>
            </a:r>
            <a:r>
              <a:rPr lang="en-US" altLang="zh-CN" dirty="0">
                <a:effectLst/>
                <a:latin typeface="Times New Roman" panose="02020603050405020304" pitchFamily="18" charset="0"/>
                <a:ea typeface="宋体" panose="02010600030101010101" pitchFamily="2" charset="-122"/>
                <a:sym typeface="+mn-ea"/>
              </a:rPr>
              <a:t>Latent Representations</a:t>
            </a:r>
            <a:r>
              <a:rPr lang="zh-CN" altLang="en-US" dirty="0">
                <a:effectLst/>
                <a:latin typeface="Times New Roman" panose="02020603050405020304" pitchFamily="18" charset="0"/>
                <a:ea typeface="宋体" panose="02010600030101010101" pitchFamily="2" charset="-122"/>
                <a:sym typeface="+mn-ea"/>
              </a:rPr>
              <a:t>重构出原始的图，这个过程就是</a:t>
            </a:r>
            <a:r>
              <a:rPr lang="en-US" altLang="zh-CN" dirty="0">
                <a:effectLst/>
                <a:latin typeface="Times New Roman" panose="02020603050405020304" pitchFamily="18" charset="0"/>
                <a:ea typeface="宋体" panose="02010600030101010101" pitchFamily="2" charset="-122"/>
                <a:sym typeface="+mn-ea"/>
              </a:rPr>
              <a:t>Decode</a:t>
            </a:r>
            <a:r>
              <a:rPr lang="zh-CN" altLang="en-US" dirty="0">
                <a:effectLst/>
                <a:latin typeface="Times New Roman" panose="02020603050405020304" pitchFamily="18" charset="0"/>
                <a:ea typeface="宋体" panose="02010600030101010101" pitchFamily="2" charset="-122"/>
                <a:sym typeface="+mn-ea"/>
              </a:rPr>
              <a:t>阶段。</a:t>
            </a:r>
            <a:r>
              <a:rPr lang="en-US"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sym typeface="+mn-ea"/>
              </a:rPr>
              <a:t>               </a:t>
            </a:r>
            <a:endParaRPr lang="en-US" altLang="zh-CN" dirty="0">
              <a:effectLst/>
              <a:latin typeface="Times New Roman" panose="02020603050405020304" pitchFamily="18" charset="0"/>
              <a:ea typeface="宋体" panose="02010600030101010101" pitchFamily="2" charset="-122"/>
            </a:endParaRPr>
          </a:p>
        </p:txBody>
      </p:sp>
    </p:spTree>
  </p:cSld>
  <p:clrMapOvr>
    <a:masterClrMapping/>
  </p:clrMapOvr>
  <p:transition advTm="800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endParaRPr lang="zh-CN" altLang="en-US" dirty="0">
              <a:solidFill>
                <a:schemeClr val="tx1"/>
              </a:solidFill>
            </a:endParaRPr>
          </a:p>
        </p:txBody>
      </p:sp>
      <p:sp>
        <p:nvSpPr>
          <p:cNvPr id="3" name="矩形 2"/>
          <p:cNvSpPr/>
          <p:nvPr/>
        </p:nvSpPr>
        <p:spPr>
          <a:xfrm>
            <a:off x="668814" y="1416715"/>
            <a:ext cx="10669111" cy="5077460"/>
          </a:xfrm>
          <a:prstGeom prst="rect">
            <a:avLst/>
          </a:prstGeom>
        </p:spPr>
        <p:txBody>
          <a:bodyPr wrap="square">
            <a:spAutoFit/>
          </a:bodyPr>
          <a:lstStyle/>
          <a:p>
            <a:pPr algn="just">
              <a:lnSpc>
                <a:spcPct val="150000"/>
              </a:lnSpc>
              <a:spcAft>
                <a:spcPts val="0"/>
              </a:spcAft>
            </a:pPr>
            <a:r>
              <a:rPr lang="zh-CN" altLang="zh-CN" kern="100" dirty="0">
                <a:latin typeface="+mj-ea"/>
                <a:ea typeface="+mj-ea"/>
                <a:sym typeface="+mn-ea"/>
              </a:rPr>
              <a:t>1.</a:t>
            </a:r>
            <a:r>
              <a:rPr lang="zh-CN" altLang="en-US" kern="100" dirty="0">
                <a:latin typeface="+mj-ea"/>
                <a:ea typeface="+mj-ea"/>
                <a:sym typeface="+mn-ea"/>
              </a:rPr>
              <a:t>吴凌飞等</a:t>
            </a:r>
            <a:r>
              <a:rPr lang="zh-CN" altLang="zh-CN" kern="100" dirty="0">
                <a:latin typeface="+mj-ea"/>
                <a:ea typeface="+mj-ea"/>
                <a:sym typeface="+mn-ea"/>
              </a:rPr>
              <a:t>著.</a:t>
            </a:r>
            <a:r>
              <a:rPr lang="zh-CN" altLang="en-US" kern="100" dirty="0">
                <a:latin typeface="+mj-ea"/>
                <a:ea typeface="+mj-ea"/>
                <a:sym typeface="+mn-ea"/>
              </a:rPr>
              <a:t>图神经网络：基础、前沿与应用</a:t>
            </a:r>
            <a:r>
              <a:rPr lang="zh-CN" altLang="zh-CN" kern="100" dirty="0">
                <a:latin typeface="+mj-ea"/>
                <a:ea typeface="+mj-ea"/>
                <a:sym typeface="+mn-ea"/>
              </a:rPr>
              <a:t>[M].北京:人民邮电出版社,2022年</a:t>
            </a:r>
            <a:r>
              <a:rPr lang="en-US" altLang="zh-CN" kern="100" dirty="0">
                <a:latin typeface="+mj-ea"/>
                <a:ea typeface="+mj-ea"/>
                <a:sym typeface="+mn-ea"/>
              </a:rPr>
              <a:t>11</a:t>
            </a:r>
            <a:r>
              <a:rPr lang="zh-CN" altLang="zh-CN" kern="100" dirty="0">
                <a:latin typeface="+mj-ea"/>
                <a:ea typeface="+mj-ea"/>
                <a:sym typeface="+mn-ea"/>
              </a:rPr>
              <a:t>月.</a:t>
            </a:r>
            <a:endParaRPr lang="zh-CN" altLang="zh-CN" kern="100" dirty="0">
              <a:latin typeface="+mj-ea"/>
              <a:ea typeface="+mj-ea"/>
            </a:endParaRPr>
          </a:p>
          <a:p>
            <a:pPr algn="just">
              <a:lnSpc>
                <a:spcPct val="150000"/>
              </a:lnSpc>
              <a:spcAft>
                <a:spcPts val="0"/>
              </a:spcAft>
            </a:pPr>
            <a:r>
              <a:rPr lang="en-US" altLang="zh-CN" kern="100" dirty="0">
                <a:latin typeface="+mj-ea"/>
                <a:ea typeface="+mj-ea"/>
                <a:cs typeface="宋体" panose="02010600030101010101" pitchFamily="2" charset="-122"/>
              </a:rPr>
              <a:t>2.</a:t>
            </a:r>
            <a:r>
              <a:rPr lang="zh-CN" altLang="en-US" kern="100" dirty="0">
                <a:latin typeface="+mj-ea"/>
                <a:ea typeface="+mj-ea"/>
                <a:cs typeface="宋体" panose="02010600030101010101" pitchFamily="2" charset="-122"/>
              </a:rPr>
              <a:t>马耀、汤继良著</a:t>
            </a:r>
            <a:r>
              <a:rPr lang="en-US" altLang="zh-CN" kern="100" dirty="0">
                <a:latin typeface="+mj-ea"/>
                <a:ea typeface="+mj-ea"/>
                <a:cs typeface="宋体" panose="02010600030101010101" pitchFamily="2" charset="-122"/>
              </a:rPr>
              <a:t>.</a:t>
            </a:r>
            <a:r>
              <a:rPr lang="zh-CN" altLang="en-US" kern="100" dirty="0">
                <a:latin typeface="+mj-ea"/>
                <a:ea typeface="+mj-ea"/>
                <a:cs typeface="宋体" panose="02010600030101010101" pitchFamily="2" charset="-122"/>
              </a:rPr>
              <a:t>图深度学习</a:t>
            </a:r>
            <a:r>
              <a:rPr lang="en-US" altLang="zh-CN" kern="100" dirty="0">
                <a:latin typeface="+mj-ea"/>
                <a:ea typeface="+mj-ea"/>
                <a:cs typeface="宋体" panose="02010600030101010101" pitchFamily="2" charset="-122"/>
              </a:rPr>
              <a:t>[M].</a:t>
            </a:r>
            <a:r>
              <a:rPr lang="zh-CN" altLang="en-US" kern="100" dirty="0">
                <a:latin typeface="+mj-ea"/>
                <a:ea typeface="+mj-ea"/>
                <a:cs typeface="宋体" panose="02010600030101010101" pitchFamily="2" charset="-122"/>
              </a:rPr>
              <a:t>北京</a:t>
            </a:r>
            <a:r>
              <a:rPr lang="en-US" altLang="zh-CN" kern="100" dirty="0">
                <a:latin typeface="+mj-ea"/>
                <a:ea typeface="+mj-ea"/>
                <a:cs typeface="宋体" panose="02010600030101010101" pitchFamily="2" charset="-122"/>
              </a:rPr>
              <a:t>:</a:t>
            </a:r>
            <a:r>
              <a:rPr lang="zh-CN" altLang="en-US" kern="100" dirty="0">
                <a:latin typeface="+mj-ea"/>
                <a:ea typeface="+mj-ea"/>
                <a:cs typeface="宋体" panose="02010600030101010101" pitchFamily="2" charset="-122"/>
              </a:rPr>
              <a:t>电子工业出版社</a:t>
            </a:r>
            <a:r>
              <a:rPr lang="en-US" altLang="zh-CN" kern="100" dirty="0">
                <a:latin typeface="+mj-ea"/>
                <a:ea typeface="+mj-ea"/>
                <a:cs typeface="宋体" panose="02010600030101010101" pitchFamily="2" charset="-122"/>
              </a:rPr>
              <a:t>,2021</a:t>
            </a:r>
            <a:r>
              <a:rPr lang="zh-CN" altLang="en-US" kern="100" dirty="0">
                <a:latin typeface="+mj-ea"/>
                <a:ea typeface="+mj-ea"/>
                <a:cs typeface="宋体" panose="02010600030101010101" pitchFamily="2" charset="-122"/>
              </a:rPr>
              <a:t>年</a:t>
            </a:r>
            <a:r>
              <a:rPr lang="en-US" altLang="zh-CN" kern="100" dirty="0">
                <a:latin typeface="+mj-ea"/>
                <a:ea typeface="+mj-ea"/>
                <a:cs typeface="宋体" panose="02010600030101010101" pitchFamily="2" charset="-122"/>
              </a:rPr>
              <a:t>5</a:t>
            </a:r>
            <a:r>
              <a:rPr lang="zh-CN" altLang="en-US" kern="100" dirty="0">
                <a:latin typeface="+mj-ea"/>
                <a:ea typeface="+mj-ea"/>
                <a:cs typeface="宋体" panose="02010600030101010101" pitchFamily="2" charset="-122"/>
              </a:rPr>
              <a:t>月</a:t>
            </a:r>
            <a:r>
              <a:rPr lang="en-US" altLang="zh-CN" kern="100" dirty="0">
                <a:latin typeface="+mj-ea"/>
                <a:ea typeface="+mj-ea"/>
                <a:cs typeface="宋体" panose="02010600030101010101" pitchFamily="2" charset="-122"/>
              </a:rPr>
              <a:t>.</a:t>
            </a:r>
            <a:endParaRPr lang="en-US" altLang="zh-CN" kern="100" dirty="0">
              <a:latin typeface="+mj-ea"/>
              <a:ea typeface="+mj-ea"/>
              <a:cs typeface="宋体" panose="02010600030101010101" pitchFamily="2" charset="-122"/>
            </a:endParaRPr>
          </a:p>
          <a:p>
            <a:pPr algn="just">
              <a:lnSpc>
                <a:spcPct val="150000"/>
              </a:lnSpc>
              <a:spcAft>
                <a:spcPts val="0"/>
              </a:spcAft>
            </a:pPr>
            <a:r>
              <a:rPr lang="en-US" altLang="zh-CN" kern="100" dirty="0">
                <a:latin typeface="+mj-ea"/>
                <a:ea typeface="+mj-ea"/>
                <a:sym typeface="+mn-ea"/>
              </a:rPr>
              <a:t>3</a:t>
            </a:r>
            <a:r>
              <a:rPr lang="zh-CN" altLang="zh-CN" kern="100" dirty="0">
                <a:latin typeface="+mj-ea"/>
                <a:ea typeface="+mj-ea"/>
                <a:sym typeface="+mn-ea"/>
              </a:rPr>
              <a:t>.</a:t>
            </a:r>
            <a:r>
              <a:rPr lang="zh-CN" altLang="en-US" kern="100" dirty="0">
                <a:latin typeface="+mj-ea"/>
                <a:ea typeface="+mj-ea"/>
                <a:sym typeface="+mn-ea"/>
              </a:rPr>
              <a:t>马腾飞</a:t>
            </a:r>
            <a:r>
              <a:rPr lang="zh-CN" altLang="zh-CN" kern="100" dirty="0">
                <a:latin typeface="+mj-ea"/>
                <a:ea typeface="+mj-ea"/>
                <a:sym typeface="+mn-ea"/>
              </a:rPr>
              <a:t>著.</a:t>
            </a:r>
            <a:r>
              <a:rPr lang="zh-CN" altLang="en-US" kern="100" dirty="0">
                <a:latin typeface="+mj-ea"/>
                <a:ea typeface="+mj-ea"/>
                <a:sym typeface="+mn-ea"/>
              </a:rPr>
              <a:t>图神经网络基础与前沿</a:t>
            </a:r>
            <a:r>
              <a:rPr lang="zh-CN" altLang="zh-CN" kern="100" dirty="0">
                <a:latin typeface="+mj-ea"/>
                <a:ea typeface="+mj-ea"/>
                <a:sym typeface="+mn-ea"/>
              </a:rPr>
              <a:t>[M].北京:</a:t>
            </a:r>
            <a:r>
              <a:rPr lang="zh-CN" altLang="en-US" kern="100" dirty="0">
                <a:latin typeface="+mj-ea"/>
                <a:ea typeface="+mj-ea"/>
                <a:sym typeface="+mn-ea"/>
              </a:rPr>
              <a:t>电子工业出版社</a:t>
            </a:r>
            <a:r>
              <a:rPr lang="zh-CN" altLang="zh-CN" kern="100" dirty="0">
                <a:latin typeface="+mj-ea"/>
                <a:ea typeface="+mj-ea"/>
                <a:sym typeface="+mn-ea"/>
              </a:rPr>
              <a:t>,</a:t>
            </a:r>
            <a:r>
              <a:rPr lang="en-US" altLang="zh-CN" kern="100" dirty="0">
                <a:latin typeface="+mj-ea"/>
                <a:ea typeface="+mj-ea"/>
                <a:sym typeface="+mn-ea"/>
              </a:rPr>
              <a:t>2021</a:t>
            </a:r>
            <a:r>
              <a:rPr lang="zh-CN" altLang="zh-CN" kern="100" dirty="0">
                <a:latin typeface="+mj-ea"/>
                <a:ea typeface="+mj-ea"/>
                <a:sym typeface="+mn-ea"/>
              </a:rPr>
              <a:t>年</a:t>
            </a:r>
            <a:r>
              <a:rPr lang="en-US" altLang="zh-CN" kern="100" dirty="0">
                <a:latin typeface="+mj-ea"/>
                <a:ea typeface="+mj-ea"/>
                <a:sym typeface="+mn-ea"/>
              </a:rPr>
              <a:t>1</a:t>
            </a:r>
            <a:r>
              <a:rPr lang="zh-CN" altLang="en-US" kern="100" dirty="0">
                <a:latin typeface="+mj-ea"/>
                <a:ea typeface="+mj-ea"/>
                <a:sym typeface="+mn-ea"/>
              </a:rPr>
              <a:t>月</a:t>
            </a:r>
            <a:r>
              <a:rPr lang="zh-CN" altLang="zh-CN" kern="100" dirty="0">
                <a:latin typeface="+mj-ea"/>
                <a:ea typeface="+mj-ea"/>
                <a:sym typeface="+mn-ea"/>
              </a:rPr>
              <a:t>.</a:t>
            </a:r>
            <a:endParaRPr lang="zh-CN" altLang="zh-CN" kern="100" dirty="0">
              <a:latin typeface="+mj-ea"/>
              <a:ea typeface="+mj-ea"/>
            </a:endParaRPr>
          </a:p>
          <a:p>
            <a:pPr algn="just">
              <a:lnSpc>
                <a:spcPct val="150000"/>
              </a:lnSpc>
              <a:spcAft>
                <a:spcPts val="0"/>
              </a:spcAft>
            </a:pPr>
            <a:r>
              <a:rPr lang="en-US" altLang="zh-CN" kern="100" dirty="0">
                <a:latin typeface="+mj-ea"/>
                <a:ea typeface="+mj-ea"/>
                <a:cs typeface="宋体" panose="02010600030101010101" pitchFamily="2" charset="-122"/>
                <a:sym typeface="+mn-ea"/>
              </a:rPr>
              <a:t>4.</a:t>
            </a:r>
            <a:r>
              <a:rPr lang="zh-CN" altLang="en-US" kern="100" dirty="0">
                <a:latin typeface="+mj-ea"/>
                <a:ea typeface="+mj-ea"/>
                <a:cs typeface="宋体" panose="02010600030101010101" pitchFamily="2" charset="-122"/>
                <a:sym typeface="+mn-ea"/>
              </a:rPr>
              <a:t>刘忠雨、李彦霖、周洋</a:t>
            </a:r>
            <a:r>
              <a:rPr lang="zh-CN" altLang="en-US" kern="100" dirty="0">
                <a:latin typeface="+mj-ea"/>
                <a:ea typeface="+mj-ea"/>
                <a:cs typeface="宋体" panose="02010600030101010101" pitchFamily="2" charset="-122"/>
                <a:sym typeface="+mn-ea"/>
              </a:rPr>
              <a:t>著</a:t>
            </a:r>
            <a:r>
              <a:rPr lang="en-US" altLang="zh-CN" kern="100" dirty="0">
                <a:latin typeface="+mj-ea"/>
                <a:ea typeface="+mj-ea"/>
                <a:cs typeface="宋体" panose="02010600030101010101" pitchFamily="2" charset="-122"/>
                <a:sym typeface="+mn-ea"/>
              </a:rPr>
              <a:t>.</a:t>
            </a:r>
            <a:r>
              <a:rPr lang="zh-CN" altLang="en-US" kern="100" dirty="0">
                <a:latin typeface="+mj-ea"/>
                <a:ea typeface="+mj-ea"/>
                <a:cs typeface="宋体" panose="02010600030101010101" pitchFamily="2" charset="-122"/>
                <a:sym typeface="+mn-ea"/>
              </a:rPr>
              <a:t>深入浅出图神经网络：</a:t>
            </a:r>
            <a:r>
              <a:rPr lang="en-US" altLang="zh-CN" kern="100" dirty="0">
                <a:latin typeface="+mj-ea"/>
                <a:ea typeface="+mj-ea"/>
                <a:cs typeface="宋体" panose="02010600030101010101" pitchFamily="2" charset="-122"/>
                <a:sym typeface="+mn-ea"/>
              </a:rPr>
              <a:t>GNN</a:t>
            </a:r>
            <a:r>
              <a:rPr lang="zh-CN" altLang="en-US" kern="100" dirty="0">
                <a:latin typeface="+mj-ea"/>
                <a:ea typeface="+mj-ea"/>
                <a:cs typeface="宋体" panose="02010600030101010101" pitchFamily="2" charset="-122"/>
                <a:sym typeface="+mn-ea"/>
              </a:rPr>
              <a:t>原理解析</a:t>
            </a:r>
            <a:r>
              <a:rPr lang="en-US" altLang="zh-CN" kern="100" dirty="0">
                <a:latin typeface="+mj-ea"/>
                <a:ea typeface="+mj-ea"/>
                <a:cs typeface="宋体" panose="02010600030101010101" pitchFamily="2" charset="-122"/>
                <a:sym typeface="+mn-ea"/>
              </a:rPr>
              <a:t>[M].</a:t>
            </a:r>
            <a:r>
              <a:rPr lang="zh-CN" altLang="en-US" kern="100" dirty="0">
                <a:latin typeface="+mj-ea"/>
                <a:ea typeface="+mj-ea"/>
                <a:cs typeface="宋体" panose="02010600030101010101" pitchFamily="2" charset="-122"/>
                <a:sym typeface="+mn-ea"/>
              </a:rPr>
              <a:t>北京</a:t>
            </a:r>
            <a:r>
              <a:rPr lang="en-US" altLang="zh-CN" kern="100" dirty="0">
                <a:latin typeface="+mj-ea"/>
                <a:ea typeface="+mj-ea"/>
                <a:cs typeface="宋体" panose="02010600030101010101" pitchFamily="2" charset="-122"/>
                <a:sym typeface="+mn-ea"/>
              </a:rPr>
              <a:t>:</a:t>
            </a:r>
            <a:r>
              <a:rPr lang="zh-CN" altLang="en-US" kern="100" dirty="0">
                <a:latin typeface="+mj-ea"/>
                <a:ea typeface="+mj-ea"/>
                <a:cs typeface="宋体" panose="02010600030101010101" pitchFamily="2" charset="-122"/>
                <a:sym typeface="+mn-ea"/>
              </a:rPr>
              <a:t>机械工业出版社</a:t>
            </a:r>
            <a:r>
              <a:rPr lang="en-US" altLang="zh-CN" kern="100" dirty="0">
                <a:latin typeface="+mj-ea"/>
                <a:ea typeface="+mj-ea"/>
                <a:cs typeface="宋体" panose="02010600030101010101" pitchFamily="2" charset="-122"/>
                <a:sym typeface="+mn-ea"/>
              </a:rPr>
              <a:t>,2019</a:t>
            </a:r>
            <a:r>
              <a:rPr lang="zh-CN" altLang="en-US" kern="100" dirty="0">
                <a:latin typeface="+mj-ea"/>
                <a:ea typeface="+mj-ea"/>
                <a:cs typeface="宋体" panose="02010600030101010101" pitchFamily="2" charset="-122"/>
                <a:sym typeface="+mn-ea"/>
              </a:rPr>
              <a:t>年</a:t>
            </a:r>
            <a:r>
              <a:rPr lang="en-US" altLang="zh-CN" kern="100" dirty="0">
                <a:latin typeface="+mj-ea"/>
                <a:ea typeface="+mj-ea"/>
                <a:cs typeface="宋体" panose="02010600030101010101" pitchFamily="2" charset="-122"/>
                <a:sym typeface="+mn-ea"/>
              </a:rPr>
              <a:t>12</a:t>
            </a:r>
            <a:r>
              <a:rPr lang="zh-CN" altLang="en-US" kern="100" dirty="0">
                <a:latin typeface="+mj-ea"/>
                <a:ea typeface="+mj-ea"/>
                <a:cs typeface="宋体" panose="02010600030101010101" pitchFamily="2" charset="-122"/>
                <a:sym typeface="+mn-ea"/>
              </a:rPr>
              <a:t>月</a:t>
            </a:r>
            <a:r>
              <a:rPr lang="en-US" altLang="zh-CN" kern="100" dirty="0">
                <a:latin typeface="+mj-ea"/>
                <a:ea typeface="+mj-ea"/>
                <a:cs typeface="宋体" panose="02010600030101010101" pitchFamily="2" charset="-122"/>
                <a:sym typeface="+mn-ea"/>
              </a:rPr>
              <a:t>.</a:t>
            </a:r>
            <a:endParaRPr lang="en-US" altLang="zh-CN" kern="100" dirty="0">
              <a:latin typeface="+mj-ea"/>
              <a:ea typeface="+mj-ea"/>
              <a:cs typeface="宋体" panose="02010600030101010101" pitchFamily="2" charset="-122"/>
              <a:sym typeface="+mn-ea"/>
            </a:endParaRPr>
          </a:p>
          <a:p>
            <a:pPr algn="just">
              <a:lnSpc>
                <a:spcPct val="150000"/>
              </a:lnSpc>
              <a:spcAft>
                <a:spcPts val="0"/>
              </a:spcAft>
            </a:pPr>
            <a:r>
              <a:rPr lang="en-US" altLang="zh-CN" kern="100" dirty="0">
                <a:latin typeface="+mj-ea"/>
                <a:ea typeface="+mj-ea"/>
                <a:cs typeface="宋体" panose="02010600030101010101" pitchFamily="2" charset="-122"/>
                <a:sym typeface="+mn-ea"/>
              </a:rPr>
              <a:t>5.</a:t>
            </a:r>
            <a:r>
              <a:rPr lang="zh-CN" altLang="en-US" kern="100" dirty="0">
                <a:latin typeface="+mj-ea"/>
                <a:ea typeface="+mj-ea"/>
                <a:cs typeface="宋体" panose="02010600030101010101" pitchFamily="2" charset="-122"/>
                <a:sym typeface="+mn-ea"/>
              </a:rPr>
              <a:t>兰伟、叶进、朱晓姝著</a:t>
            </a:r>
            <a:r>
              <a:rPr lang="en-US" altLang="zh-CN" kern="100" dirty="0">
                <a:latin typeface="+mj-ea"/>
                <a:ea typeface="+mj-ea"/>
                <a:cs typeface="宋体" panose="02010600030101010101" pitchFamily="2" charset="-122"/>
                <a:sym typeface="+mn-ea"/>
              </a:rPr>
              <a:t>.</a:t>
            </a:r>
            <a:r>
              <a:rPr lang="zh-CN" altLang="en-US" kern="100" dirty="0">
                <a:latin typeface="+mj-ea"/>
                <a:ea typeface="+mj-ea"/>
                <a:cs typeface="宋体" panose="02010600030101010101" pitchFamily="2" charset="-122"/>
              </a:rPr>
              <a:t>图神经网络基础、模型与应用实战</a:t>
            </a:r>
            <a:r>
              <a:rPr lang="en-US" altLang="zh-CN" kern="100" dirty="0">
                <a:latin typeface="+mj-ea"/>
                <a:ea typeface="+mj-ea"/>
                <a:cs typeface="宋体" panose="02010600030101010101" pitchFamily="2" charset="-122"/>
              </a:rPr>
              <a:t>[M].</a:t>
            </a:r>
            <a:r>
              <a:rPr lang="zh-CN" altLang="en-US" kern="100" dirty="0">
                <a:latin typeface="+mj-ea"/>
                <a:ea typeface="+mj-ea"/>
                <a:cs typeface="宋体" panose="02010600030101010101" pitchFamily="2" charset="-122"/>
              </a:rPr>
              <a:t>北京</a:t>
            </a:r>
            <a:r>
              <a:rPr lang="en-US" altLang="zh-CN" kern="100" dirty="0">
                <a:latin typeface="+mj-ea"/>
                <a:ea typeface="+mj-ea"/>
                <a:cs typeface="宋体" panose="02010600030101010101" pitchFamily="2" charset="-122"/>
              </a:rPr>
              <a:t>:</a:t>
            </a:r>
            <a:r>
              <a:rPr lang="zh-CN" altLang="en-US" kern="100" dirty="0">
                <a:latin typeface="+mj-ea"/>
                <a:ea typeface="+mj-ea"/>
                <a:cs typeface="宋体" panose="02010600030101010101" pitchFamily="2" charset="-122"/>
              </a:rPr>
              <a:t>清华大学出版社</a:t>
            </a:r>
            <a:r>
              <a:rPr lang="en-US" altLang="zh-CN" kern="100" dirty="0">
                <a:latin typeface="+mj-ea"/>
                <a:ea typeface="+mj-ea"/>
                <a:cs typeface="宋体" panose="02010600030101010101" pitchFamily="2" charset="-122"/>
              </a:rPr>
              <a:t>,2024</a:t>
            </a:r>
            <a:r>
              <a:rPr lang="zh-CN" altLang="en-US" kern="100" dirty="0">
                <a:latin typeface="+mj-ea"/>
                <a:ea typeface="+mj-ea"/>
                <a:cs typeface="宋体" panose="02010600030101010101" pitchFamily="2" charset="-122"/>
              </a:rPr>
              <a:t>年</a:t>
            </a:r>
            <a:r>
              <a:rPr lang="en-US" altLang="zh-CN" kern="100" dirty="0">
                <a:latin typeface="+mj-ea"/>
                <a:ea typeface="+mj-ea"/>
                <a:cs typeface="宋体" panose="02010600030101010101" pitchFamily="2" charset="-122"/>
              </a:rPr>
              <a:t>4</a:t>
            </a:r>
            <a:r>
              <a:rPr lang="zh-CN" altLang="en-US" kern="100" dirty="0">
                <a:latin typeface="+mj-ea"/>
                <a:ea typeface="+mj-ea"/>
                <a:cs typeface="宋体" panose="02010600030101010101" pitchFamily="2" charset="-122"/>
              </a:rPr>
              <a:t>月</a:t>
            </a:r>
            <a:r>
              <a:rPr lang="en-US" altLang="zh-CN" kern="100" dirty="0">
                <a:latin typeface="+mj-ea"/>
                <a:ea typeface="+mj-ea"/>
                <a:cs typeface="宋体" panose="02010600030101010101" pitchFamily="2" charset="-122"/>
              </a:rPr>
              <a:t>.</a:t>
            </a:r>
            <a:endParaRPr lang="en-US" altLang="zh-CN" kern="100" dirty="0">
              <a:latin typeface="+mj-ea"/>
              <a:ea typeface="+mj-ea"/>
              <a:cs typeface="宋体" panose="02010600030101010101" pitchFamily="2" charset="-122"/>
            </a:endParaRPr>
          </a:p>
          <a:p>
            <a:pPr algn="just">
              <a:lnSpc>
                <a:spcPct val="150000"/>
              </a:lnSpc>
              <a:spcAft>
                <a:spcPts val="0"/>
              </a:spcAft>
            </a:pPr>
            <a:endParaRPr lang="en-US" altLang="zh-CN" kern="100" dirty="0">
              <a:latin typeface="+mj-ea"/>
              <a:ea typeface="+mj-ea"/>
              <a:cs typeface="宋体" panose="02010600030101010101" pitchFamily="2" charset="-122"/>
            </a:endParaRPr>
          </a:p>
        </p:txBody>
      </p:sp>
    </p:spTree>
  </p:cSld>
  <p:clrMapOvr>
    <a:masterClrMapping/>
  </p:clrMapOvr>
  <p:transition advTm="800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6925945"/>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endParaRPr lang="zh-CN" altLang="en-US" sz="6600" b="1" dirty="0">
              <a:solidFill>
                <a:srgbClr val="4B649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6"/>
          <p:cNvSpPr/>
          <p:nvPr/>
        </p:nvSpPr>
        <p:spPr>
          <a:xfrm>
            <a:off x="2581072" y="2034225"/>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5" name="TextBox 6"/>
          <p:cNvSpPr txBox="1">
            <a:spLocks noChangeArrowheads="1"/>
          </p:cNvSpPr>
          <p:nvPr/>
        </p:nvSpPr>
        <p:spPr bwMode="auto">
          <a:xfrm>
            <a:off x="2675753" y="2073847"/>
            <a:ext cx="693517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zh-CN" altLang="en-US" sz="3600" dirty="0">
                <a:solidFill>
                  <a:schemeClr val="bg1"/>
                </a:solidFill>
                <a:latin typeface="Impact" panose="020B0806030902050204" pitchFamily="34" charset="0"/>
                <a:ea typeface="微软雅黑" panose="020B0503020204020204" pitchFamily="34" charset="-122"/>
              </a:rPr>
              <a:t>图</a:t>
            </a:r>
            <a:r>
              <a:rPr lang="zh-CN" altLang="en-US" sz="3600" dirty="0">
                <a:solidFill>
                  <a:schemeClr val="bg1"/>
                </a:solidFill>
                <a:latin typeface="Impact" panose="020B0806030902050204" pitchFamily="34" charset="0"/>
                <a:ea typeface="微软雅黑" panose="020B0503020204020204" pitchFamily="34" charset="-122"/>
              </a:rPr>
              <a:t>模型概述</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图</a:t>
            </a:r>
            <a:r>
              <a:rPr lang="zh-CN" altLang="en-US" dirty="0">
                <a:solidFill>
                  <a:schemeClr val="tx1"/>
                </a:solidFill>
              </a:rPr>
              <a:t>模型概述</a:t>
            </a:r>
            <a:endParaRPr lang="zh-CN" altLang="en-US" dirty="0">
              <a:solidFill>
                <a:schemeClr val="tx1"/>
              </a:solidFill>
            </a:endParaRPr>
          </a:p>
        </p:txBody>
      </p:sp>
      <p:sp>
        <p:nvSpPr>
          <p:cNvPr id="7" name="TextBox 10"/>
          <p:cNvSpPr txBox="1">
            <a:spLocks noChangeArrowheads="1"/>
          </p:cNvSpPr>
          <p:nvPr/>
        </p:nvSpPr>
        <p:spPr bwMode="auto">
          <a:xfrm>
            <a:off x="2691627" y="2900934"/>
            <a:ext cx="37722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经典图模型</a:t>
            </a:r>
            <a:r>
              <a:rPr lang="en-US" altLang="zh-CN" sz="3600" b="1" dirty="0">
                <a:latin typeface="宋体" panose="02010600030101010101" pitchFamily="2" charset="-122"/>
              </a:rPr>
              <a:t> </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图的基础知识</a:t>
            </a:r>
            <a:endParaRPr lang="zh-CN" altLang="en-US" dirty="0">
              <a:solidFill>
                <a:schemeClr val="tx1"/>
              </a:solidFill>
            </a:endParaRPr>
          </a:p>
        </p:txBody>
      </p:sp>
      <p:sp>
        <p:nvSpPr>
          <p:cNvPr id="3" name="矩形 2"/>
          <p:cNvSpPr/>
          <p:nvPr/>
        </p:nvSpPr>
        <p:spPr>
          <a:xfrm>
            <a:off x="668814" y="1416715"/>
            <a:ext cx="10669111" cy="3322955"/>
          </a:xfrm>
          <a:prstGeom prst="rect">
            <a:avLst/>
          </a:prstGeom>
        </p:spPr>
        <p:txBody>
          <a:bodyPr wrap="square">
            <a:spAutoFit/>
          </a:bodyPr>
          <a:lstStyle/>
          <a:p>
            <a:pPr algn="just">
              <a:lnSpc>
                <a:spcPct val="150000"/>
              </a:lnSpc>
              <a:spcAft>
                <a:spcPts val="0"/>
              </a:spcAft>
            </a:pPr>
            <a:r>
              <a:rPr lang="en-US" altLang="zh-CN" sz="2000" dirty="0">
                <a:sym typeface="+mn-ea"/>
              </a:rPr>
              <a:t>        </a:t>
            </a:r>
            <a:r>
              <a:rPr lang="zh-CN" altLang="en-US" sz="2000" dirty="0">
                <a:sym typeface="+mn-ea"/>
              </a:rPr>
              <a:t>图</a:t>
            </a:r>
            <a:r>
              <a:rPr lang="en-US" altLang="zh-CN" sz="2000" dirty="0">
                <a:sym typeface="+mn-ea"/>
              </a:rPr>
              <a:t>(Graph)</a:t>
            </a:r>
            <a:r>
              <a:rPr lang="zh-CN" altLang="en-US" sz="2000" dirty="0">
                <a:sym typeface="+mn-ea"/>
              </a:rPr>
              <a:t>的表示：图一般包括有向图和无向图。</a:t>
            </a:r>
            <a:endParaRPr lang="zh-CN" altLang="en-US" sz="2000" dirty="0">
              <a:sym typeface="+mn-ea"/>
            </a:endParaRPr>
          </a:p>
          <a:p>
            <a:pPr algn="just">
              <a:lnSpc>
                <a:spcPct val="150000"/>
              </a:lnSpc>
              <a:spcAft>
                <a:spcPts val="0"/>
              </a:spcAft>
            </a:pPr>
            <a:r>
              <a:rPr lang="zh-CN" altLang="en-US" sz="2000" dirty="0">
                <a:sym typeface="+mn-ea"/>
              </a:rPr>
              <a:t> </a:t>
            </a:r>
            <a:r>
              <a:rPr lang="en-US" altLang="zh-CN" sz="2000" dirty="0">
                <a:sym typeface="+mn-ea"/>
              </a:rPr>
              <a:t>       </a:t>
            </a:r>
            <a:r>
              <a:rPr lang="zh-CN" altLang="en-US" sz="2000" dirty="0">
                <a:sym typeface="+mn-ea"/>
              </a:rPr>
              <a:t>图的节点</a:t>
            </a:r>
            <a:r>
              <a:rPr lang="en-US" altLang="zh-CN" sz="2000" dirty="0">
                <a:sym typeface="+mn-ea"/>
              </a:rPr>
              <a:t>(Node)</a:t>
            </a:r>
            <a:r>
              <a:rPr lang="zh-CN" altLang="en-US" sz="2000" dirty="0">
                <a:sym typeface="+mn-ea"/>
              </a:rPr>
              <a:t>：表示实体。</a:t>
            </a:r>
            <a:endParaRPr lang="zh-CN" altLang="en-US" sz="2000" dirty="0">
              <a:sym typeface="+mn-ea"/>
            </a:endParaRPr>
          </a:p>
          <a:p>
            <a:pPr algn="just">
              <a:lnSpc>
                <a:spcPct val="150000"/>
              </a:lnSpc>
              <a:spcAft>
                <a:spcPts val="0"/>
              </a:spcAft>
            </a:pPr>
            <a:r>
              <a:rPr lang="zh-CN" altLang="en-US" sz="2000" dirty="0">
                <a:sym typeface="+mn-ea"/>
              </a:rPr>
              <a:t> </a:t>
            </a:r>
            <a:r>
              <a:rPr lang="en-US" altLang="zh-CN" sz="2000" dirty="0">
                <a:sym typeface="+mn-ea"/>
              </a:rPr>
              <a:t>       </a:t>
            </a:r>
            <a:r>
              <a:rPr lang="zh-CN" altLang="en-US" sz="2000" dirty="0">
                <a:sym typeface="+mn-ea"/>
              </a:rPr>
              <a:t>图的边</a:t>
            </a:r>
            <a:r>
              <a:rPr lang="en-US" altLang="zh-CN" sz="2000" dirty="0">
                <a:sym typeface="+mn-ea"/>
              </a:rPr>
              <a:t>(Edge)</a:t>
            </a:r>
            <a:r>
              <a:rPr lang="zh-CN" altLang="en-US" sz="2000" dirty="0">
                <a:sym typeface="+mn-ea"/>
              </a:rPr>
              <a:t>：表示节点之间的关系。</a:t>
            </a:r>
            <a:endParaRPr lang="zh-CN" altLang="en-US" sz="2000" dirty="0">
              <a:sym typeface="+mn-ea"/>
            </a:endParaRPr>
          </a:p>
          <a:p>
            <a:pPr algn="just">
              <a:lnSpc>
                <a:spcPct val="150000"/>
              </a:lnSpc>
              <a:spcAft>
                <a:spcPts val="0"/>
              </a:spcAft>
            </a:pPr>
            <a:r>
              <a:rPr lang="zh-CN" altLang="en-US" sz="2000" dirty="0">
                <a:sym typeface="+mn-ea"/>
              </a:rPr>
              <a:t> </a:t>
            </a:r>
            <a:r>
              <a:rPr lang="en-US" altLang="zh-CN" sz="2000" dirty="0">
                <a:sym typeface="+mn-ea"/>
              </a:rPr>
              <a:t>       </a:t>
            </a:r>
            <a:r>
              <a:rPr lang="zh-CN" altLang="en-US" sz="2000" dirty="0">
                <a:sym typeface="+mn-ea"/>
              </a:rPr>
              <a:t>邻接矩阵</a:t>
            </a:r>
            <a:r>
              <a:rPr lang="en-US" altLang="zh-CN" sz="2000" dirty="0">
                <a:sym typeface="+mn-ea"/>
              </a:rPr>
              <a:t>(adjacency matrix)</a:t>
            </a:r>
            <a:r>
              <a:rPr lang="zh-CN" altLang="en-US" sz="2000" dirty="0">
                <a:sym typeface="+mn-ea"/>
              </a:rPr>
              <a:t>：利用二维矩阵表示图中各顶点之间的关系。对于有</a:t>
            </a:r>
            <a:r>
              <a:rPr lang="en-US" altLang="zh-CN" sz="2000" dirty="0">
                <a:sym typeface="+mn-ea"/>
              </a:rPr>
              <a:t>n</a:t>
            </a:r>
            <a:r>
              <a:rPr lang="zh-CN" altLang="en-US" sz="2000" dirty="0">
                <a:sym typeface="+mn-ea"/>
              </a:rPr>
              <a:t>个顶点的图来说，可以用</a:t>
            </a:r>
            <a:r>
              <a:rPr lang="en-US" altLang="zh-CN" sz="2000" dirty="0">
                <a:sym typeface="+mn-ea"/>
              </a:rPr>
              <a:t>n</a:t>
            </a:r>
            <a:r>
              <a:rPr lang="zh-CN" altLang="en-US" sz="2000" dirty="0">
                <a:sym typeface="+mn-ea"/>
              </a:rPr>
              <a:t>阶方阵来表示该图。其中矩阵元素表示顶点</a:t>
            </a:r>
            <a:r>
              <a:rPr lang="zh-CN" altLang="en-US" sz="2000" dirty="0">
                <a:sym typeface="+mn-ea"/>
              </a:rPr>
              <a:t>之间的边，元素的大小表示边的权值。</a:t>
            </a:r>
            <a:endParaRPr lang="zh-CN" altLang="en-US" sz="2000" dirty="0">
              <a:sym typeface="+mn-ea"/>
            </a:endParaRPr>
          </a:p>
          <a:p>
            <a:pPr algn="just">
              <a:lnSpc>
                <a:spcPct val="150000"/>
              </a:lnSpc>
              <a:spcAft>
                <a:spcPts val="0"/>
              </a:spcAft>
            </a:pPr>
            <a:r>
              <a:rPr lang="zh-CN" altLang="en-US" sz="2000" dirty="0">
                <a:sym typeface="+mn-ea"/>
              </a:rPr>
              <a:t> </a:t>
            </a:r>
            <a:r>
              <a:rPr lang="en-US" altLang="zh-CN" sz="2000" dirty="0">
                <a:sym typeface="+mn-ea"/>
              </a:rPr>
              <a:t>       </a:t>
            </a:r>
            <a:r>
              <a:rPr lang="zh-CN" altLang="en-US" sz="2000" dirty="0">
                <a:sym typeface="+mn-ea"/>
              </a:rPr>
              <a:t>图</a:t>
            </a:r>
            <a:r>
              <a:rPr lang="en-US" altLang="zh-CN" sz="2000" dirty="0">
                <a:sym typeface="+mn-ea"/>
              </a:rPr>
              <a:t>1-1</a:t>
            </a:r>
            <a:r>
              <a:rPr lang="zh-CN" altLang="en-US" sz="2000" dirty="0">
                <a:sym typeface="+mn-ea"/>
              </a:rPr>
              <a:t>所示为无向图及其邻接矩阵，图</a:t>
            </a:r>
            <a:r>
              <a:rPr lang="en-US" altLang="zh-CN" sz="2000" dirty="0">
                <a:sym typeface="+mn-ea"/>
              </a:rPr>
              <a:t>1-2</a:t>
            </a:r>
            <a:r>
              <a:rPr lang="zh-CN" altLang="en-US" sz="2000" dirty="0">
                <a:sym typeface="+mn-ea"/>
              </a:rPr>
              <a:t>所示为有向图及其邻接矩阵。</a:t>
            </a:r>
            <a:endParaRPr lang="zh-CN" altLang="en-US" sz="2000" kern="100" dirty="0">
              <a:latin typeface="+mj-ea"/>
              <a:ea typeface="+mj-ea"/>
              <a:cs typeface="宋体" panose="02010600030101010101" pitchFamily="2" charset="-122"/>
            </a:endParaRPr>
          </a:p>
        </p:txBody>
      </p:sp>
      <p:pic>
        <p:nvPicPr>
          <p:cNvPr id="24" name="图片 23"/>
          <p:cNvPicPr/>
          <p:nvPr/>
        </p:nvPicPr>
        <p:blipFill>
          <a:blip r:embed="rId1"/>
          <a:srcRect l="6951" t="5172" r="6922" b="8868"/>
          <a:stretch>
            <a:fillRect/>
          </a:stretch>
        </p:blipFill>
        <p:spPr>
          <a:xfrm>
            <a:off x="2324532" y="5079608"/>
            <a:ext cx="3096895" cy="1167130"/>
          </a:xfrm>
          <a:prstGeom prst="rect">
            <a:avLst/>
          </a:prstGeom>
          <a:noFill/>
          <a:ln>
            <a:noFill/>
          </a:ln>
        </p:spPr>
      </p:pic>
      <p:pic>
        <p:nvPicPr>
          <p:cNvPr id="25" name="图片 24"/>
          <p:cNvPicPr/>
          <p:nvPr/>
        </p:nvPicPr>
        <p:blipFill>
          <a:blip r:embed="rId2"/>
          <a:srcRect l="4172" t="15076" r="5549" b="10421"/>
          <a:stretch>
            <a:fillRect/>
          </a:stretch>
        </p:blipFill>
        <p:spPr>
          <a:xfrm>
            <a:off x="6717020" y="5231373"/>
            <a:ext cx="3145155" cy="996315"/>
          </a:xfrm>
          <a:prstGeom prst="rect">
            <a:avLst/>
          </a:prstGeom>
          <a:noFill/>
          <a:ln>
            <a:noFill/>
          </a:ln>
        </p:spPr>
      </p:pic>
    </p:spTree>
  </p:cSld>
  <p:clrMapOvr>
    <a:masterClrMapping/>
  </p:clrMapOvr>
  <p:transition advTm="800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zh-CN" altLang="en-US" dirty="0">
                <a:solidFill>
                  <a:schemeClr val="tx1"/>
                </a:solidFill>
                <a:sym typeface="+mn-ea"/>
              </a:rPr>
              <a:t>图模型简介</a:t>
            </a:r>
            <a:endParaRPr lang="zh-CN" altLang="en-US" dirty="0">
              <a:solidFill>
                <a:schemeClr val="tx1"/>
              </a:solidFill>
            </a:endParaRPr>
          </a:p>
        </p:txBody>
      </p:sp>
      <p:sp>
        <p:nvSpPr>
          <p:cNvPr id="3" name="矩形 2"/>
          <p:cNvSpPr/>
          <p:nvPr/>
        </p:nvSpPr>
        <p:spPr>
          <a:xfrm>
            <a:off x="668814" y="1416715"/>
            <a:ext cx="10669111" cy="4523105"/>
          </a:xfrm>
          <a:prstGeom prst="rect">
            <a:avLst/>
          </a:prstGeom>
        </p:spPr>
        <p:txBody>
          <a:bodyPr wrap="square">
            <a:spAutoFit/>
          </a:bodyPr>
          <a:lstStyle/>
          <a:p>
            <a:pPr marL="0" indent="269875"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图由节点和连接节点的边组成。它可以用来表示各种关系，比如，社交网络中的用户与用户之间的关系、分子化学中原子与原子之间的连接、推荐系统中用户与物品的关联等。图神经网络</a:t>
            </a:r>
            <a:r>
              <a:rPr lang="en-US" altLang="zh-CN" dirty="0">
                <a:effectLst/>
                <a:latin typeface="Times New Roman" panose="02020603050405020304" pitchFamily="18" charset="0"/>
                <a:ea typeface="宋体" panose="02010600030101010101" pitchFamily="2" charset="-122"/>
                <a:sym typeface="+mn-ea"/>
              </a:rPr>
              <a:t>(Graph Neural Network</a:t>
            </a:r>
            <a:r>
              <a:rPr lang="zh-CN" altLang="en-US" dirty="0">
                <a:effectLst/>
                <a:latin typeface="Times New Roman" panose="02020603050405020304" pitchFamily="18" charset="0"/>
                <a:ea typeface="宋体" panose="02010600030101010101" pitchFamily="2" charset="-122"/>
                <a:sym typeface="+mn-ea"/>
              </a:rPr>
              <a:t>，</a:t>
            </a:r>
            <a:r>
              <a:rPr lang="en-US" altLang="zh-CN" dirty="0">
                <a:effectLst/>
                <a:latin typeface="Times New Roman" panose="02020603050405020304" pitchFamily="18" charset="0"/>
                <a:ea typeface="宋体" panose="02010600030101010101" pitchFamily="2" charset="-122"/>
                <a:sym typeface="+mn-ea"/>
              </a:rPr>
              <a:t>GNN)</a:t>
            </a:r>
            <a:r>
              <a:rPr lang="zh-CN" altLang="zh-CN" dirty="0">
                <a:effectLst/>
                <a:latin typeface="Times New Roman" panose="02020603050405020304" pitchFamily="18" charset="0"/>
                <a:ea typeface="宋体" panose="02010600030101010101" pitchFamily="2" charset="-122"/>
                <a:sym typeface="+mn-ea"/>
              </a:rPr>
              <a:t>的主要目标是在这些图数据上进行各种任务，如节点分类、节点</a:t>
            </a:r>
            <a:r>
              <a:rPr lang="zh-CN" altLang="zh-CN" dirty="0">
                <a:effectLst/>
                <a:latin typeface="Times New Roman" panose="02020603050405020304" pitchFamily="18" charset="0"/>
                <a:ea typeface="宋体" panose="02010600030101010101" pitchFamily="2" charset="-122"/>
                <a:sym typeface="+mn-ea"/>
              </a:rPr>
              <a:t>聚类、</a:t>
            </a:r>
            <a:r>
              <a:rPr lang="zh-CN" altLang="zh-CN" dirty="0">
                <a:effectLst/>
                <a:latin typeface="Times New Roman" panose="02020603050405020304" pitchFamily="18" charset="0"/>
                <a:ea typeface="宋体" panose="02010600030101010101" pitchFamily="2" charset="-122"/>
                <a:sym typeface="+mn-ea"/>
              </a:rPr>
              <a:t>链接预测和图分类等。</a:t>
            </a:r>
            <a:endParaRPr lang="zh-CN" altLang="zh-CN" dirty="0">
              <a:effectLst/>
              <a:latin typeface="Times New Roman" panose="02020603050405020304" pitchFamily="18" charset="0"/>
              <a:ea typeface="宋体" panose="02010600030101010101" pitchFamily="2" charset="-122"/>
            </a:endParaRPr>
          </a:p>
          <a:p>
            <a:pPr marL="0" indent="269875"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图神经网络的输入一般是所有节点的起始特征矩阵和表示节点间连接关系的邻接矩阵。</a:t>
            </a:r>
            <a:endParaRPr lang="zh-CN" altLang="zh-CN" dirty="0">
              <a:effectLst/>
              <a:latin typeface="Times New Roman" panose="02020603050405020304" pitchFamily="18" charset="0"/>
              <a:ea typeface="宋体" panose="02010600030101010101" pitchFamily="2" charset="-122"/>
              <a:sym typeface="+mn-ea"/>
            </a:endParaRPr>
          </a:p>
          <a:p>
            <a:pPr marL="0" indent="269875" algn="just" latinLnBrk="0">
              <a:lnSpc>
                <a:spcPct val="100000"/>
              </a:lnSpc>
            </a:pPr>
            <a:r>
              <a:rPr lang="zh-CN"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图神经网络的核心思想是基于节点的邻居关系进行信息传播和特征聚合。每个节点都有一个特征向量，表示节点的某些属性或特征。图神经网络通过迭代地更新节点的特征向量，使得节点能够逐渐获得来自邻居节点的信息。这种信息传播和聚合的过程，允许模型捕捉节点之间的上下文关系，从而更好地理解图中的结构和模式。</a:t>
            </a:r>
            <a:r>
              <a:rPr lang="en-US" altLang="zh-CN" dirty="0">
                <a:effectLst/>
                <a:latin typeface="Times New Roman" panose="02020603050405020304" pitchFamily="18" charset="0"/>
                <a:ea typeface="宋体" panose="02010600030101010101" pitchFamily="2" charset="-122"/>
                <a:sym typeface="+mn-ea"/>
              </a:rPr>
              <a:t>    </a:t>
            </a:r>
            <a:endParaRPr lang="zh-CN" altLang="en-US" kern="100" dirty="0">
              <a:latin typeface="+mj-ea"/>
              <a:ea typeface="+mj-ea"/>
              <a:cs typeface="宋体" panose="02010600030101010101" pitchFamily="2" charset="-122"/>
            </a:endParaRPr>
          </a:p>
        </p:txBody>
      </p:sp>
    </p:spTree>
  </p:cSld>
  <p:clrMapOvr>
    <a:masterClrMapping/>
  </p:clrMapOvr>
  <p:transition advTm="800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的发展历程</a:t>
            </a:r>
            <a:endParaRPr lang="zh-CN" altLang="en-US" dirty="0">
              <a:solidFill>
                <a:schemeClr val="tx1"/>
              </a:solidFill>
            </a:endParaRPr>
          </a:p>
        </p:txBody>
      </p:sp>
      <p:sp>
        <p:nvSpPr>
          <p:cNvPr id="3" name="矩形 2"/>
          <p:cNvSpPr/>
          <p:nvPr/>
        </p:nvSpPr>
        <p:spPr>
          <a:xfrm>
            <a:off x="668814" y="1416715"/>
            <a:ext cx="10669111" cy="4523105"/>
          </a:xfrm>
          <a:prstGeom prst="rect">
            <a:avLst/>
          </a:prstGeom>
        </p:spPr>
        <p:txBody>
          <a:bodyPr wrap="square">
            <a:spAutoFit/>
          </a:bodyPr>
          <a:lstStyle/>
          <a:p>
            <a:pPr marL="0" indent="0" algn="just" latinLnBrk="0">
              <a:lnSpc>
                <a:spcPct val="100000"/>
              </a:lnSpc>
              <a:spcAft>
                <a:spcPts val="0"/>
              </a:spcAft>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图机器学习作为机器学习中一种独特的非欧几里得数据结构（</a:t>
            </a:r>
            <a:r>
              <a:rPr lang="zh-CN" altLang="en-US" dirty="0">
                <a:effectLst/>
                <a:latin typeface="Times New Roman" panose="02020603050405020304" pitchFamily="18" charset="0"/>
                <a:ea typeface="宋体" panose="02010600030101010101" pitchFamily="2" charset="-122"/>
                <a:sym typeface="+mn-ea"/>
              </a:rPr>
              <a:t>不具有平移不变性</a:t>
            </a:r>
            <a:r>
              <a:rPr lang="zh-CN" altLang="zh-CN" dirty="0">
                <a:effectLst/>
                <a:latin typeface="Times New Roman" panose="02020603050405020304" pitchFamily="18" charset="0"/>
                <a:ea typeface="宋体" panose="02010600030101010101" pitchFamily="2" charset="-122"/>
                <a:sym typeface="+mn-ea"/>
              </a:rPr>
              <a:t>）。</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spcAft>
                <a:spcPts val="0"/>
              </a:spcAft>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图神经网络由于其令人信服的性能，已成为近年来应用广泛的图分析方法。</a:t>
            </a:r>
            <a:endParaRPr lang="zh-CN" altLang="zh-CN" dirty="0">
              <a:effectLst/>
              <a:latin typeface="Times New Roman" panose="02020603050405020304" pitchFamily="18" charset="0"/>
              <a:ea typeface="宋体" panose="02010600030101010101" pitchFamily="2" charset="-122"/>
            </a:endParaRPr>
          </a:p>
          <a:p>
            <a:pPr marL="0" indent="0" algn="just" latinLnBrk="0">
              <a:lnSpc>
                <a:spcPct val="100000"/>
              </a:lnSpc>
              <a:spcAft>
                <a:spcPts val="0"/>
              </a:spcAft>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在九十年代，递归神经网络首次应用于有向无环图。深度神经网络，特别是卷积神经网络的最新进展，导致了图神经网络的重新发现。然而，卷积神经网络只能操作欧几里得数据（</a:t>
            </a:r>
            <a:r>
              <a:rPr lang="zh-CN" altLang="en-US" dirty="0">
                <a:effectLst/>
                <a:latin typeface="Times New Roman" panose="02020603050405020304" pitchFamily="18" charset="0"/>
                <a:ea typeface="宋体" panose="02010600030101010101" pitchFamily="2" charset="-122"/>
                <a:sym typeface="+mn-ea"/>
              </a:rPr>
              <a:t>具有平移不变性</a:t>
            </a:r>
            <a:r>
              <a:rPr lang="zh-CN" altLang="zh-CN" dirty="0">
                <a:effectLst/>
                <a:latin typeface="Times New Roman" panose="02020603050405020304" pitchFamily="18" charset="0"/>
                <a:ea typeface="宋体" panose="02010600030101010101" pitchFamily="2" charset="-122"/>
                <a:sym typeface="+mn-ea"/>
              </a:rPr>
              <a:t>），如图像（</a:t>
            </a:r>
            <a:r>
              <a:rPr lang="en-US" altLang="zh-CN" dirty="0">
                <a:effectLst/>
                <a:latin typeface="Times New Roman" panose="02020603050405020304" pitchFamily="18" charset="0"/>
                <a:ea typeface="宋体" panose="02010600030101010101" pitchFamily="2" charset="-122"/>
                <a:sym typeface="+mn-ea"/>
              </a:rPr>
              <a:t>2D</a:t>
            </a:r>
            <a:r>
              <a:rPr lang="zh-CN" altLang="zh-CN" dirty="0">
                <a:effectLst/>
                <a:latin typeface="Times New Roman" panose="02020603050405020304" pitchFamily="18" charset="0"/>
                <a:ea typeface="宋体" panose="02010600030101010101" pitchFamily="2" charset="-122"/>
                <a:sym typeface="+mn-ea"/>
              </a:rPr>
              <a:t>网格）和文本（</a:t>
            </a:r>
            <a:r>
              <a:rPr lang="en-US" altLang="zh-CN" dirty="0">
                <a:effectLst/>
                <a:latin typeface="Times New Roman" panose="02020603050405020304" pitchFamily="18" charset="0"/>
                <a:ea typeface="宋体" panose="02010600030101010101" pitchFamily="2" charset="-122"/>
                <a:sym typeface="+mn-ea"/>
              </a:rPr>
              <a:t>1D</a:t>
            </a:r>
            <a:r>
              <a:rPr lang="zh-CN" altLang="zh-CN" dirty="0">
                <a:effectLst/>
                <a:latin typeface="Times New Roman" panose="02020603050405020304" pitchFamily="18" charset="0"/>
                <a:ea typeface="宋体" panose="02010600030101010101" pitchFamily="2" charset="-122"/>
                <a:sym typeface="+mn-ea"/>
              </a:rPr>
              <a:t>序列），而这些数据结构可以被视为图的实例。因此，在图上泛化卷积神经网络是很直接的。局部卷积滤波器和池化算子难以定义，阻碍了卷积神经网络从欧几里得域向非欧几里得域的转换。</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spcAft>
                <a:spcPts val="0"/>
              </a:spcAft>
            </a:pPr>
            <a:r>
              <a:rPr lang="zh-CN"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图神经网络即将神经网络从欧几里得域扩展到非欧几里得域，通常也被称为图深度学习或几何深度学习。</a:t>
            </a:r>
            <a:r>
              <a:rPr lang="en-US" altLang="zh-CN" dirty="0">
                <a:effectLst/>
                <a:latin typeface="Times New Roman" panose="02020603050405020304" pitchFamily="18" charset="0"/>
                <a:ea typeface="宋体" panose="02010600030101010101" pitchFamily="2" charset="-122"/>
                <a:sym typeface="+mn-ea"/>
              </a:rPr>
              <a:t>        </a:t>
            </a:r>
            <a:endParaRPr lang="zh-CN" altLang="en-US" kern="100" dirty="0">
              <a:latin typeface="+mj-ea"/>
              <a:ea typeface="+mj-ea"/>
              <a:cs typeface="宋体" panose="02010600030101010101" pitchFamily="2" charset="-122"/>
            </a:endParaRPr>
          </a:p>
        </p:txBody>
      </p:sp>
    </p:spTree>
  </p:cSld>
  <p:clrMapOvr>
    <a:masterClrMapping/>
  </p:clrMapOvr>
  <p:transition advTm="8005"/>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的发展历程</a:t>
            </a:r>
            <a:endParaRPr lang="zh-CN" altLang="en-US" dirty="0">
              <a:solidFill>
                <a:schemeClr val="tx1"/>
              </a:solidFill>
            </a:endParaRPr>
          </a:p>
        </p:txBody>
      </p:sp>
      <p:sp>
        <p:nvSpPr>
          <p:cNvPr id="3" name="矩形 2"/>
          <p:cNvSpPr/>
          <p:nvPr/>
        </p:nvSpPr>
        <p:spPr>
          <a:xfrm>
            <a:off x="668814" y="1289080"/>
            <a:ext cx="10669111" cy="5631180"/>
          </a:xfrm>
          <a:prstGeom prst="rect">
            <a:avLst/>
          </a:prstGeom>
        </p:spPr>
        <p:txBody>
          <a:bodyPr wrap="square">
            <a:spAutoFit/>
          </a:bodyPr>
          <a:lstStyle/>
          <a:p>
            <a:pPr marL="0" indent="0" algn="just" latinLnBrk="0">
              <a:lnSpc>
                <a:spcPct val="100000"/>
              </a:lnSpc>
              <a:spcAft>
                <a:spcPts val="0"/>
              </a:spcAft>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图表示学习在一定的程度上促进了图神经网络的发展。</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spcAft>
                <a:spcPts val="0"/>
              </a:spcAft>
            </a:pPr>
            <a:r>
              <a:rPr lang="zh-CN"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图表示学习是指通过低维向量表示图节点、边或图。</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spcAft>
                <a:spcPts val="0"/>
              </a:spcAft>
            </a:pPr>
            <a:r>
              <a:rPr lang="zh-CN"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在图分析领域，传统的机器学习方法通常依赖于手工设计的特征，并且受到其不灵活性和高成本的限制。</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spcAft>
                <a:spcPts val="0"/>
              </a:spcAft>
            </a:pPr>
            <a:r>
              <a:rPr lang="zh-CN"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sym typeface="+mn-ea"/>
              </a:rPr>
              <a:t>       </a:t>
            </a:r>
            <a:r>
              <a:rPr lang="en-US" altLang="zh-CN" dirty="0" err="1">
                <a:effectLst/>
                <a:latin typeface="Times New Roman" panose="02020603050405020304" pitchFamily="18" charset="0"/>
                <a:ea typeface="宋体" panose="02010600030101010101" pitchFamily="2" charset="-122"/>
                <a:sym typeface="+mn-ea"/>
              </a:rPr>
              <a:t>DeepWalk</a:t>
            </a:r>
            <a:r>
              <a:rPr lang="zh-CN" altLang="zh-CN" dirty="0">
                <a:effectLst/>
                <a:latin typeface="Times New Roman" panose="02020603050405020304" pitchFamily="18" charset="0"/>
                <a:ea typeface="宋体" panose="02010600030101010101" pitchFamily="2" charset="-122"/>
                <a:sym typeface="+mn-ea"/>
              </a:rPr>
              <a:t>作为第一个基于表示学习的图嵌入方法，它通过在图上进行</a:t>
            </a:r>
            <a:r>
              <a:rPr lang="en-US" altLang="zh-CN" dirty="0" err="1">
                <a:effectLst/>
                <a:latin typeface="Times New Roman" panose="02020603050405020304" pitchFamily="18" charset="0"/>
                <a:ea typeface="宋体" panose="02010600030101010101" pitchFamily="2" charset="-122"/>
                <a:sym typeface="+mn-ea"/>
              </a:rPr>
              <a:t>random walk</a:t>
            </a:r>
            <a:r>
              <a:rPr lang="zh-CN" altLang="en-US" dirty="0" err="1">
                <a:effectLst/>
                <a:latin typeface="Times New Roman" panose="02020603050405020304" pitchFamily="18" charset="0"/>
                <a:ea typeface="宋体" panose="02010600030101010101" pitchFamily="2" charset="-122"/>
                <a:sym typeface="+mn-ea"/>
              </a:rPr>
              <a:t>（随机游走）</a:t>
            </a:r>
            <a:r>
              <a:rPr lang="zh-CN" altLang="zh-CN" dirty="0">
                <a:effectLst/>
                <a:latin typeface="Times New Roman" panose="02020603050405020304" pitchFamily="18" charset="0"/>
                <a:ea typeface="宋体" panose="02010600030101010101" pitchFamily="2" charset="-122"/>
                <a:sym typeface="+mn-ea"/>
              </a:rPr>
              <a:t>生成节点序列（图结构），然后在生成的节点序列上应用</a:t>
            </a:r>
            <a:r>
              <a:rPr lang="en-US" altLang="zh-CN" dirty="0" err="1">
                <a:effectLst/>
                <a:latin typeface="Times New Roman" panose="02020603050405020304" pitchFamily="18" charset="0"/>
                <a:ea typeface="宋体" panose="02010600030101010101" pitchFamily="2" charset="-122"/>
                <a:sym typeface="+mn-ea"/>
              </a:rPr>
              <a:t>SkipGram</a:t>
            </a:r>
            <a:r>
              <a:rPr lang="zh-CN" altLang="zh-CN" dirty="0">
                <a:effectLst/>
                <a:latin typeface="Times New Roman" panose="02020603050405020304" pitchFamily="18" charset="0"/>
                <a:ea typeface="宋体" panose="02010600030101010101" pitchFamily="2" charset="-122"/>
                <a:sym typeface="+mn-ea"/>
              </a:rPr>
              <a:t>模型来学习每个节点的嵌入。</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spcAft>
                <a:spcPts val="0"/>
              </a:spcAft>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类似的</a:t>
            </a:r>
            <a:r>
              <a:rPr lang="zh-CN" altLang="zh-CN" dirty="0">
                <a:effectLst/>
                <a:latin typeface="Times New Roman" panose="02020603050405020304" pitchFamily="18" charset="0"/>
                <a:ea typeface="宋体" panose="02010600030101010101" pitchFamily="2" charset="-122"/>
                <a:sym typeface="+mn-ea"/>
              </a:rPr>
              <a:t>图表示学习</a:t>
            </a:r>
            <a:r>
              <a:rPr lang="zh-CN" altLang="zh-CN" dirty="0">
                <a:effectLst/>
                <a:latin typeface="Times New Roman" panose="02020603050405020304" pitchFamily="18" charset="0"/>
                <a:ea typeface="宋体" panose="02010600030101010101" pitchFamily="2" charset="-122"/>
                <a:sym typeface="+mn-ea"/>
              </a:rPr>
              <a:t>方法如</a:t>
            </a:r>
            <a:r>
              <a:rPr lang="en-US" altLang="zh-CN" dirty="0">
                <a:effectLst/>
                <a:latin typeface="Times New Roman" panose="02020603050405020304" pitchFamily="18" charset="0"/>
                <a:ea typeface="宋体" panose="02010600030101010101" pitchFamily="2" charset="-122"/>
                <a:sym typeface="+mn-ea"/>
              </a:rPr>
              <a:t>node2vec</a:t>
            </a:r>
            <a:r>
              <a:rPr lang="zh-CN" altLang="zh-CN" dirty="0">
                <a:effectLst/>
                <a:latin typeface="Times New Roman" panose="02020603050405020304" pitchFamily="18" charset="0"/>
                <a:ea typeface="宋体" panose="02010600030101010101" pitchFamily="2" charset="-122"/>
                <a:sym typeface="+mn-ea"/>
              </a:rPr>
              <a:t>、</a:t>
            </a:r>
            <a:r>
              <a:rPr lang="en-US" altLang="zh-CN" dirty="0">
                <a:effectLst/>
                <a:latin typeface="Times New Roman" panose="02020603050405020304" pitchFamily="18" charset="0"/>
                <a:ea typeface="宋体" panose="02010600030101010101" pitchFamily="2" charset="-122"/>
                <a:sym typeface="+mn-ea"/>
              </a:rPr>
              <a:t>LINE</a:t>
            </a:r>
            <a:r>
              <a:rPr lang="zh-CN" altLang="zh-CN" dirty="0">
                <a:effectLst/>
                <a:latin typeface="Times New Roman" panose="02020603050405020304" pitchFamily="18" charset="0"/>
                <a:ea typeface="宋体" panose="02010600030101010101" pitchFamily="2" charset="-122"/>
                <a:sym typeface="+mn-ea"/>
              </a:rPr>
              <a:t>和</a:t>
            </a:r>
            <a:r>
              <a:rPr lang="en-US" altLang="zh-CN" dirty="0">
                <a:effectLst/>
                <a:latin typeface="Times New Roman" panose="02020603050405020304" pitchFamily="18" charset="0"/>
                <a:ea typeface="宋体" panose="02010600030101010101" pitchFamily="2" charset="-122"/>
                <a:sym typeface="+mn-ea"/>
              </a:rPr>
              <a:t>TADW</a:t>
            </a:r>
            <a:r>
              <a:rPr lang="zh-CN" altLang="zh-CN" dirty="0">
                <a:effectLst/>
                <a:latin typeface="Times New Roman" panose="02020603050405020304" pitchFamily="18" charset="0"/>
                <a:ea typeface="宋体" panose="02010600030101010101" pitchFamily="2" charset="-122"/>
                <a:sym typeface="+mn-ea"/>
              </a:rPr>
              <a:t>等也取得了突破。</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spcAft>
                <a:spcPts val="0"/>
              </a:spcAft>
            </a:pPr>
            <a:r>
              <a:rPr lang="en-US" altLang="zh-CN" dirty="0">
                <a:effectLst/>
                <a:latin typeface="Times New Roman" panose="02020603050405020304" pitchFamily="18" charset="0"/>
                <a:ea typeface="宋体" panose="02010600030101010101" pitchFamily="2" charset="-122"/>
                <a:sym typeface="+mn-ea"/>
              </a:rPr>
              <a:t>        PageRank</a:t>
            </a:r>
            <a:r>
              <a:rPr lang="zh-CN" altLang="en-US" dirty="0">
                <a:effectLst/>
                <a:latin typeface="Times New Roman" panose="02020603050405020304" pitchFamily="18" charset="0"/>
                <a:ea typeface="宋体" panose="02010600030101010101" pitchFamily="2" charset="-122"/>
                <a:sym typeface="+mn-ea"/>
              </a:rPr>
              <a:t>算法是由谷歌的创始人之一拉里</a:t>
            </a:r>
            <a:r>
              <a:rPr lang="en-US" altLang="zh-CN" dirty="0">
                <a:effectLst/>
                <a:latin typeface="Times New Roman" panose="02020603050405020304" pitchFamily="18" charset="0"/>
                <a:ea typeface="宋体" panose="02010600030101010101" pitchFamily="2" charset="-122"/>
                <a:sym typeface="+mn-ea"/>
              </a:rPr>
              <a:t>·</a:t>
            </a:r>
            <a:r>
              <a:rPr lang="zh-CN" altLang="en-US" dirty="0">
                <a:effectLst/>
                <a:latin typeface="Times New Roman" panose="02020603050405020304" pitchFamily="18" charset="0"/>
                <a:ea typeface="宋体" panose="02010600030101010101" pitchFamily="2" charset="-122"/>
                <a:sym typeface="+mn-ea"/>
              </a:rPr>
              <a:t>佩奇</a:t>
            </a:r>
            <a:r>
              <a:rPr lang="en-US" altLang="zh-CN" dirty="0">
                <a:effectLst/>
                <a:latin typeface="Times New Roman" panose="02020603050405020304" pitchFamily="18" charset="0"/>
                <a:ea typeface="宋体" panose="02010600030101010101" pitchFamily="2" charset="-122"/>
                <a:sym typeface="+mn-ea"/>
              </a:rPr>
              <a:t>(Larry Page)</a:t>
            </a:r>
            <a:r>
              <a:rPr lang="zh-CN" altLang="en-US" dirty="0">
                <a:effectLst/>
                <a:latin typeface="Times New Roman" panose="02020603050405020304" pitchFamily="18" charset="0"/>
                <a:ea typeface="宋体" panose="02010600030101010101" pitchFamily="2" charset="-122"/>
                <a:sym typeface="+mn-ea"/>
              </a:rPr>
              <a:t>和谢尔盖</a:t>
            </a:r>
            <a:r>
              <a:rPr lang="en-US" altLang="zh-CN" dirty="0">
                <a:effectLst/>
                <a:latin typeface="Times New Roman" panose="02020603050405020304" pitchFamily="18" charset="0"/>
                <a:ea typeface="宋体" panose="02010600030101010101" pitchFamily="2" charset="-122"/>
                <a:sym typeface="+mn-ea"/>
              </a:rPr>
              <a:t>·</a:t>
            </a:r>
            <a:r>
              <a:rPr lang="zh-CN" altLang="en-US" dirty="0">
                <a:effectLst/>
                <a:latin typeface="Times New Roman" panose="02020603050405020304" pitchFamily="18" charset="0"/>
                <a:ea typeface="宋体" panose="02010600030101010101" pitchFamily="2" charset="-122"/>
                <a:sym typeface="+mn-ea"/>
              </a:rPr>
              <a:t>布林</a:t>
            </a:r>
            <a:r>
              <a:rPr lang="en-US" altLang="zh-CN" dirty="0">
                <a:effectLst/>
                <a:latin typeface="Times New Roman" panose="02020603050405020304" pitchFamily="18" charset="0"/>
                <a:ea typeface="宋体" panose="02010600030101010101" pitchFamily="2" charset="-122"/>
                <a:sym typeface="+mn-ea"/>
              </a:rPr>
              <a:t>(Sergey Brin)</a:t>
            </a:r>
            <a:r>
              <a:rPr lang="zh-CN" altLang="en-US" dirty="0">
                <a:effectLst/>
                <a:latin typeface="Times New Roman" panose="02020603050405020304" pitchFamily="18" charset="0"/>
                <a:ea typeface="宋体" panose="02010600030101010101" pitchFamily="2" charset="-122"/>
                <a:sym typeface="+mn-ea"/>
              </a:rPr>
              <a:t>于</a:t>
            </a:r>
            <a:r>
              <a:rPr lang="en-US" altLang="zh-CN" dirty="0">
                <a:effectLst/>
                <a:latin typeface="Times New Roman" panose="02020603050405020304" pitchFamily="18" charset="0"/>
                <a:ea typeface="宋体" panose="02010600030101010101" pitchFamily="2" charset="-122"/>
                <a:sym typeface="+mn-ea"/>
              </a:rPr>
              <a:t>1996</a:t>
            </a:r>
            <a:r>
              <a:rPr lang="zh-CN" altLang="en-US" dirty="0">
                <a:effectLst/>
                <a:latin typeface="Times New Roman" panose="02020603050405020304" pitchFamily="18" charset="0"/>
                <a:ea typeface="宋体" panose="02010600030101010101" pitchFamily="2" charset="-122"/>
                <a:sym typeface="+mn-ea"/>
              </a:rPr>
              <a:t>年提出的算法，它是一种用于评估网页在搜索引擎结果中的重要性的算法。</a:t>
            </a:r>
            <a:r>
              <a:rPr lang="en-US" altLang="zh-CN" dirty="0">
                <a:effectLst/>
                <a:latin typeface="Times New Roman" panose="02020603050405020304" pitchFamily="18" charset="0"/>
                <a:ea typeface="宋体" panose="02010600030101010101" pitchFamily="2" charset="-122"/>
                <a:sym typeface="+mn-ea"/>
              </a:rPr>
              <a:t>PageRank</a:t>
            </a:r>
            <a:r>
              <a:rPr lang="zh-CN" altLang="en-US" dirty="0">
                <a:effectLst/>
                <a:latin typeface="Times New Roman" panose="02020603050405020304" pitchFamily="18" charset="0"/>
                <a:ea typeface="宋体" panose="02010600030101010101" pitchFamily="2" charset="-122"/>
                <a:sym typeface="+mn-ea"/>
              </a:rPr>
              <a:t>算法的基本想法是在有向图上定义一个随机游走模型，即一阶马尔可夫链，描述随机游走者沿着有向图随机访问各个结点的行为。在一定条件下，极限情况访问每个结点的概率收敛到平稳分布，这时各个结点的平稳概率值就是其</a:t>
            </a:r>
            <a:r>
              <a:rPr lang="en-US" altLang="zh-CN" dirty="0">
                <a:effectLst/>
                <a:latin typeface="Times New Roman" panose="02020603050405020304" pitchFamily="18" charset="0"/>
                <a:ea typeface="宋体" panose="02010600030101010101" pitchFamily="2" charset="-122"/>
                <a:sym typeface="+mn-ea"/>
              </a:rPr>
              <a:t>PageRank</a:t>
            </a:r>
            <a:r>
              <a:rPr lang="zh-CN" altLang="en-US" dirty="0">
                <a:effectLst/>
                <a:latin typeface="Times New Roman" panose="02020603050405020304" pitchFamily="18" charset="0"/>
                <a:ea typeface="宋体" panose="02010600030101010101" pitchFamily="2" charset="-122"/>
                <a:sym typeface="+mn-ea"/>
              </a:rPr>
              <a:t>值，表示结点的重要度。</a:t>
            </a:r>
            <a:r>
              <a:rPr lang="en-US" altLang="zh-CN" dirty="0">
                <a:effectLst/>
                <a:latin typeface="Times New Roman" panose="02020603050405020304" pitchFamily="18" charset="0"/>
                <a:ea typeface="宋体" panose="02010600030101010101" pitchFamily="2" charset="-122"/>
                <a:sym typeface="+mn-ea"/>
              </a:rPr>
              <a:t>PageRank</a:t>
            </a:r>
            <a:r>
              <a:rPr lang="zh-CN" altLang="en-US" dirty="0">
                <a:effectLst/>
                <a:latin typeface="Times New Roman" panose="02020603050405020304" pitchFamily="18" charset="0"/>
                <a:ea typeface="宋体" panose="02010600030101010101" pitchFamily="2" charset="-122"/>
                <a:sym typeface="+mn-ea"/>
              </a:rPr>
              <a:t>是递归定义的，</a:t>
            </a:r>
            <a:r>
              <a:rPr lang="en-US" altLang="zh-CN" dirty="0">
                <a:effectLst/>
                <a:latin typeface="Times New Roman" panose="02020603050405020304" pitchFamily="18" charset="0"/>
                <a:ea typeface="宋体" panose="02010600030101010101" pitchFamily="2" charset="-122"/>
                <a:sym typeface="+mn-ea"/>
              </a:rPr>
              <a:t>PageRank</a:t>
            </a:r>
            <a:r>
              <a:rPr lang="zh-CN" altLang="en-US" dirty="0">
                <a:effectLst/>
                <a:latin typeface="Times New Roman" panose="02020603050405020304" pitchFamily="18" charset="0"/>
                <a:ea typeface="宋体" panose="02010600030101010101" pitchFamily="2" charset="-122"/>
                <a:sym typeface="+mn-ea"/>
              </a:rPr>
              <a:t>的计算可以通过迭代算法进行。</a:t>
            </a:r>
            <a:endParaRPr lang="en-US" altLang="zh-CN" dirty="0" err="1">
              <a:effectLst/>
              <a:latin typeface="Times New Roman" panose="02020603050405020304" pitchFamily="18" charset="0"/>
              <a:ea typeface="宋体" panose="02010600030101010101" pitchFamily="2" charset="-122"/>
            </a:endParaRPr>
          </a:p>
        </p:txBody>
      </p:sp>
    </p:spTree>
  </p:cSld>
  <p:clrMapOvr>
    <a:masterClrMapping/>
  </p:clrMapOvr>
  <p:transition advTm="800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与传统深度学习的区别</a:t>
            </a:r>
            <a:endParaRPr lang="zh-CN" altLang="en-US" dirty="0">
              <a:solidFill>
                <a:schemeClr val="tx1"/>
              </a:solidFill>
            </a:endParaRPr>
          </a:p>
        </p:txBody>
      </p:sp>
      <p:sp>
        <p:nvSpPr>
          <p:cNvPr id="3" name="矩形 2"/>
          <p:cNvSpPr/>
          <p:nvPr/>
        </p:nvSpPr>
        <p:spPr>
          <a:xfrm>
            <a:off x="668814" y="1416715"/>
            <a:ext cx="10669111" cy="4716780"/>
          </a:xfrm>
          <a:prstGeom prst="rect">
            <a:avLst/>
          </a:prstGeom>
        </p:spPr>
        <p:txBody>
          <a:bodyPr wrap="square">
            <a:spAutoFit/>
          </a:bodyPr>
          <a:lstStyle/>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图神经网络与传统深度学习方法之间存在一些重要的区别。</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cs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cs typeface="宋体" panose="02010600030101010101" pitchFamily="2" charset="-122"/>
                <a:sym typeface="+mn-ea"/>
              </a:rPr>
              <a:t>（</a:t>
            </a:r>
            <a:r>
              <a:rPr lang="en-US" altLang="zh-CN" dirty="0">
                <a:effectLst/>
                <a:latin typeface="Times New Roman" panose="02020603050405020304" pitchFamily="18" charset="0"/>
                <a:ea typeface="宋体" panose="02010600030101010101" pitchFamily="2" charset="-122"/>
                <a:cs typeface="宋体" panose="02010600030101010101" pitchFamily="2" charset="-122"/>
                <a:sym typeface="+mn-ea"/>
              </a:rPr>
              <a:t>1</a:t>
            </a:r>
            <a:r>
              <a:rPr lang="zh-CN" altLang="zh-CN" dirty="0">
                <a:effectLst/>
                <a:latin typeface="Times New Roman" panose="02020603050405020304" pitchFamily="18" charset="0"/>
                <a:ea typeface="宋体" panose="02010600030101010101" pitchFamily="2" charset="-122"/>
                <a:cs typeface="宋体" panose="02010600030101010101" pitchFamily="2" charset="-122"/>
                <a:sym typeface="+mn-ea"/>
              </a:rPr>
              <a:t>）在数据结构上</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传统深度学习方法通常处理向量或矩阵形式的数据，如文本、图像等。这些数据结构中缺少显式的节点和边的概念。而图神经网络专门用于处理图结构数据，其中数据由节点和边组成。因此，图神经网络能够捕捉节点之间的关系，使得它们适用于处理社交网络、分子结构等图数据。</a:t>
            </a:r>
            <a:endParaRPr lang="zh-CN" altLang="zh-CN" dirty="0">
              <a:effectLst/>
              <a:latin typeface="Times New Roman" panose="02020603050405020304" pitchFamily="18" charset="0"/>
              <a:ea typeface="宋体" panose="02010600030101010101" pitchFamily="2" charset="-122"/>
            </a:endParaRPr>
          </a:p>
          <a:p>
            <a:pPr marL="0" indent="0" algn="just" latinLnBrk="0">
              <a:lnSpc>
                <a:spcPct val="100000"/>
              </a:lnSpc>
              <a:spcBef>
                <a:spcPts val="755"/>
              </a:spcBef>
            </a:pPr>
            <a:r>
              <a:rPr lang="en-US" altLang="zh-CN" dirty="0">
                <a:effectLst/>
                <a:latin typeface="Times New Roman" panose="02020603050405020304" pitchFamily="18" charset="0"/>
                <a:ea typeface="宋体" panose="02010600030101010101" pitchFamily="2" charset="-122"/>
                <a:cs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cs typeface="宋体" panose="02010600030101010101" pitchFamily="2" charset="-122"/>
                <a:sym typeface="+mn-ea"/>
              </a:rPr>
              <a:t>（</a:t>
            </a:r>
            <a:r>
              <a:rPr lang="en-US" altLang="zh-CN" dirty="0">
                <a:effectLst/>
                <a:latin typeface="Times New Roman" panose="02020603050405020304" pitchFamily="18" charset="0"/>
                <a:ea typeface="宋体" panose="02010600030101010101" pitchFamily="2" charset="-122"/>
                <a:cs typeface="宋体" panose="02010600030101010101" pitchFamily="2" charset="-122"/>
                <a:sym typeface="+mn-ea"/>
              </a:rPr>
              <a:t>2</a:t>
            </a:r>
            <a:r>
              <a:rPr lang="zh-CN" altLang="zh-CN" dirty="0">
                <a:effectLst/>
                <a:latin typeface="Times New Roman" panose="02020603050405020304" pitchFamily="18" charset="0"/>
                <a:ea typeface="宋体" panose="02010600030101010101" pitchFamily="2" charset="-122"/>
                <a:cs typeface="宋体" panose="02010600030101010101" pitchFamily="2" charset="-122"/>
                <a:sym typeface="+mn-ea"/>
              </a:rPr>
              <a:t>）在信息传播和聚合上</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传统深度学习方法通过层叠的全连接层、卷积层等来提取特征，没有明确的信息传播和聚合过程。图神经网络则以节点为中心，通过迭代的信息传播和聚合过程更新节点的特征表示。每一轮迭代中，节点会考虑其邻居节点的特征，从而捕捉节点之间的关系。</a:t>
            </a:r>
            <a:endParaRPr lang="zh-CN" altLang="zh-CN" dirty="0">
              <a:effectLst/>
              <a:latin typeface="Times New Roman" panose="02020603050405020304" pitchFamily="18" charset="0"/>
              <a:ea typeface="宋体" panose="02010600030101010101" pitchFamily="2" charset="-122"/>
            </a:endParaRPr>
          </a:p>
          <a:p>
            <a:pPr marL="0" indent="0" algn="just" latinLnBrk="0">
              <a:lnSpc>
                <a:spcPct val="100000"/>
              </a:lnSpc>
              <a:spcBef>
                <a:spcPts val="755"/>
              </a:spcBef>
            </a:pPr>
            <a:r>
              <a:rPr lang="en-US" altLang="zh-CN" dirty="0">
                <a:effectLst/>
                <a:latin typeface="Times New Roman" panose="02020603050405020304" pitchFamily="18" charset="0"/>
                <a:ea typeface="宋体" panose="02010600030101010101" pitchFamily="2" charset="-122"/>
                <a:cs typeface="宋体" panose="02010600030101010101" pitchFamily="2" charset="-122"/>
                <a:sym typeface="+mn-ea"/>
              </a:rPr>
              <a:t>        </a:t>
            </a:r>
            <a:endParaRPr lang="zh-CN" altLang="en-US" kern="100" dirty="0">
              <a:latin typeface="+mj-ea"/>
              <a:ea typeface="+mj-ea"/>
              <a:cs typeface="宋体" panose="02010600030101010101" pitchFamily="2" charset="-122"/>
            </a:endParaRPr>
          </a:p>
        </p:txBody>
      </p:sp>
    </p:spTree>
  </p:cSld>
  <p:clrMapOvr>
    <a:masterClrMapping/>
  </p:clrMapOvr>
  <p:transition advTm="800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zh-CN" altLang="en-US" dirty="0">
                <a:solidFill>
                  <a:schemeClr val="tx1"/>
                </a:solidFill>
                <a:sym typeface="+mn-ea"/>
              </a:rPr>
              <a:t>图</a:t>
            </a:r>
            <a:r>
              <a:rPr lang="zh-CN" altLang="en-US" dirty="0">
                <a:solidFill>
                  <a:schemeClr val="tx1"/>
                </a:solidFill>
                <a:sym typeface="+mn-ea"/>
              </a:rPr>
              <a:t>模型</a:t>
            </a:r>
            <a:r>
              <a:rPr lang="zh-CN" altLang="en-US" dirty="0">
                <a:solidFill>
                  <a:schemeClr val="tx1"/>
                </a:solidFill>
                <a:sym typeface="+mn-ea"/>
              </a:rPr>
              <a:t>与传统深度学习的区别</a:t>
            </a:r>
            <a:endParaRPr lang="zh-CN" altLang="en-US" dirty="0">
              <a:solidFill>
                <a:schemeClr val="tx1"/>
              </a:solidFill>
            </a:endParaRPr>
          </a:p>
        </p:txBody>
      </p:sp>
      <p:sp>
        <p:nvSpPr>
          <p:cNvPr id="3" name="矩形 2"/>
          <p:cNvSpPr/>
          <p:nvPr/>
        </p:nvSpPr>
        <p:spPr>
          <a:xfrm>
            <a:off x="668814" y="1416715"/>
            <a:ext cx="10669111" cy="3881120"/>
          </a:xfrm>
          <a:prstGeom prst="rect">
            <a:avLst/>
          </a:prstGeom>
        </p:spPr>
        <p:txBody>
          <a:bodyPr wrap="square">
            <a:spAutoFit/>
          </a:bodyPr>
          <a:lstStyle/>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a:t>
            </a:r>
            <a:r>
              <a:rPr lang="en-US" altLang="zh-CN" dirty="0">
                <a:effectLst/>
                <a:latin typeface="Times New Roman" panose="02020603050405020304" pitchFamily="18" charset="0"/>
                <a:ea typeface="宋体" panose="02010600030101010101" pitchFamily="2" charset="-122"/>
                <a:cs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cs typeface="宋体" panose="02010600030101010101" pitchFamily="2" charset="-122"/>
                <a:sym typeface="+mn-ea"/>
              </a:rPr>
              <a:t>（</a:t>
            </a:r>
            <a:r>
              <a:rPr lang="en-US" altLang="zh-CN" dirty="0">
                <a:effectLst/>
                <a:latin typeface="Times New Roman" panose="02020603050405020304" pitchFamily="18" charset="0"/>
                <a:ea typeface="宋体" panose="02010600030101010101" pitchFamily="2" charset="-122"/>
                <a:cs typeface="宋体" panose="02010600030101010101" pitchFamily="2" charset="-122"/>
                <a:sym typeface="+mn-ea"/>
              </a:rPr>
              <a:t>3</a:t>
            </a:r>
            <a:r>
              <a:rPr lang="zh-CN" altLang="zh-CN" dirty="0">
                <a:effectLst/>
                <a:latin typeface="Times New Roman" panose="02020603050405020304" pitchFamily="18" charset="0"/>
                <a:ea typeface="宋体" panose="02010600030101010101" pitchFamily="2" charset="-122"/>
                <a:cs typeface="宋体" panose="02010600030101010101" pitchFamily="2" charset="-122"/>
                <a:sym typeface="+mn-ea"/>
              </a:rPr>
              <a:t>）在节点关系建模上</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传统深度学习中，节点之间的关系往往隐含在数据的特征中，模型需要从数据中自行学习这些关系。图神经网络直接建模节点之间的关系，通过信息传播和聚合来捕捉这些关系</a:t>
            </a:r>
            <a:r>
              <a:rPr lang="zh-CN" altLang="zh-CN" dirty="0">
                <a:effectLst/>
                <a:latin typeface="Times New Roman" panose="02020603050405020304" pitchFamily="18" charset="0"/>
                <a:ea typeface="宋体" panose="02010600030101010101" pitchFamily="2" charset="-122"/>
                <a:sym typeface="+mn-ea"/>
              </a:rPr>
              <a:t>并提取有用的特征</a:t>
            </a:r>
            <a:r>
              <a:rPr lang="zh-CN" altLang="zh-CN" dirty="0">
                <a:effectLst/>
                <a:latin typeface="Times New Roman" panose="02020603050405020304" pitchFamily="18" charset="0"/>
                <a:ea typeface="宋体" panose="02010600030101010101" pitchFamily="2" charset="-122"/>
                <a:sym typeface="+mn-ea"/>
              </a:rPr>
              <a:t>。这使得图神经网络能够更好地理解节点之间的上下文信息。</a:t>
            </a:r>
            <a:endParaRPr lang="zh-CN" altLang="zh-CN" dirty="0">
              <a:effectLst/>
              <a:latin typeface="Times New Roman" panose="02020603050405020304" pitchFamily="18" charset="0"/>
              <a:ea typeface="宋体" panose="02010600030101010101" pitchFamily="2" charset="-122"/>
              <a:sym typeface="+mn-ea"/>
            </a:endParaRPr>
          </a:p>
          <a:p>
            <a:pPr marL="0" indent="0" algn="just" latinLnBrk="0">
              <a:lnSpc>
                <a:spcPct val="100000"/>
              </a:lnSpc>
              <a:spcBef>
                <a:spcPts val="755"/>
              </a:spcBef>
            </a:pPr>
            <a:r>
              <a:rPr lang="en-US" altLang="zh-CN" dirty="0">
                <a:effectLst/>
                <a:latin typeface="Times New Roman" panose="02020603050405020304" pitchFamily="18" charset="0"/>
                <a:ea typeface="宋体" panose="02010600030101010101" pitchFamily="2" charset="-122"/>
                <a:cs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cs typeface="宋体" panose="02010600030101010101" pitchFamily="2" charset="-122"/>
                <a:sym typeface="+mn-ea"/>
              </a:rPr>
              <a:t>（</a:t>
            </a:r>
            <a:r>
              <a:rPr lang="en-US" altLang="zh-CN" dirty="0">
                <a:effectLst/>
                <a:latin typeface="Times New Roman" panose="02020603050405020304" pitchFamily="18" charset="0"/>
                <a:ea typeface="宋体" panose="02010600030101010101" pitchFamily="2" charset="-122"/>
                <a:cs typeface="宋体" panose="02010600030101010101" pitchFamily="2" charset="-122"/>
                <a:sym typeface="+mn-ea"/>
              </a:rPr>
              <a:t>4</a:t>
            </a:r>
            <a:r>
              <a:rPr lang="zh-CN" altLang="zh-CN" dirty="0">
                <a:effectLst/>
                <a:latin typeface="Times New Roman" panose="02020603050405020304" pitchFamily="18" charset="0"/>
                <a:ea typeface="宋体" panose="02010600030101010101" pitchFamily="2" charset="-122"/>
                <a:cs typeface="宋体" panose="02010600030101010101" pitchFamily="2" charset="-122"/>
                <a:sym typeface="+mn-ea"/>
              </a:rPr>
              <a:t>）在迭代性质上</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0" indent="0" algn="just" latinLnBrk="0">
              <a:lnSpc>
                <a:spcPct val="100000"/>
              </a:lnSpc>
            </a:pPr>
            <a:r>
              <a:rPr lang="en-US" altLang="zh-CN" dirty="0">
                <a:effectLst/>
                <a:latin typeface="Times New Roman" panose="02020603050405020304" pitchFamily="18" charset="0"/>
                <a:ea typeface="宋体" panose="02010600030101010101" pitchFamily="2" charset="-122"/>
                <a:sym typeface="+mn-ea"/>
              </a:rPr>
              <a:t>        </a:t>
            </a:r>
            <a:r>
              <a:rPr lang="zh-CN" altLang="zh-CN" dirty="0">
                <a:effectLst/>
                <a:latin typeface="Times New Roman" panose="02020603050405020304" pitchFamily="18" charset="0"/>
                <a:ea typeface="宋体" panose="02010600030101010101" pitchFamily="2" charset="-122"/>
                <a:sym typeface="+mn-ea"/>
              </a:rPr>
              <a:t>传统深度学习一般是前馈的，每一层的输出直接作为下一层的输入，没有显式的迭代过程。图神经网络具有迭代性质，信息在节点之间传播和聚合，每一轮迭代会更新节点的特征。这使得图神经网络能够逐步聚焦局部</a:t>
            </a:r>
            <a:r>
              <a:rPr lang="zh-CN" altLang="zh-CN" dirty="0">
                <a:effectLst/>
                <a:latin typeface="Times New Roman" panose="02020603050405020304" pitchFamily="18" charset="0"/>
                <a:ea typeface="宋体" panose="02010600030101010101" pitchFamily="2" charset="-122"/>
                <a:sym typeface="+mn-ea"/>
              </a:rPr>
              <a:t>的</a:t>
            </a:r>
            <a:r>
              <a:rPr lang="zh-CN" altLang="zh-CN" dirty="0">
                <a:effectLst/>
                <a:latin typeface="Times New Roman" panose="02020603050405020304" pitchFamily="18" charset="0"/>
                <a:ea typeface="宋体" panose="02010600030101010101" pitchFamily="2" charset="-122"/>
                <a:sym typeface="+mn-ea"/>
              </a:rPr>
              <a:t>和全局</a:t>
            </a:r>
            <a:r>
              <a:rPr lang="zh-CN" altLang="zh-CN" dirty="0">
                <a:effectLst/>
                <a:latin typeface="Times New Roman" panose="02020603050405020304" pitchFamily="18" charset="0"/>
                <a:ea typeface="宋体" panose="02010600030101010101" pitchFamily="2" charset="-122"/>
                <a:sym typeface="+mn-ea"/>
              </a:rPr>
              <a:t>的</a:t>
            </a:r>
            <a:r>
              <a:rPr lang="zh-CN" altLang="zh-CN" dirty="0">
                <a:effectLst/>
                <a:latin typeface="Times New Roman" panose="02020603050405020304" pitchFamily="18" charset="0"/>
                <a:ea typeface="宋体" panose="02010600030101010101" pitchFamily="2" charset="-122"/>
                <a:sym typeface="+mn-ea"/>
              </a:rPr>
              <a:t>信息。</a:t>
            </a:r>
            <a:endParaRPr lang="zh-CN" altLang="en-US" kern="100" dirty="0">
              <a:latin typeface="+mj-ea"/>
              <a:ea typeface="+mj-ea"/>
              <a:cs typeface="宋体" panose="02010600030101010101" pitchFamily="2" charset="-122"/>
            </a:endParaRPr>
          </a:p>
        </p:txBody>
      </p:sp>
    </p:spTree>
  </p:cSld>
  <p:clrMapOvr>
    <a:masterClrMapping/>
  </p:clrMapOvr>
  <p:transition advTm="8005"/>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8265</Words>
  <Application>WPS 演示</Application>
  <PresentationFormat>宽屏</PresentationFormat>
  <Paragraphs>218</Paragraphs>
  <Slides>27</Slides>
  <Notes>15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Arial</vt:lpstr>
      <vt:lpstr>宋体</vt:lpstr>
      <vt:lpstr>Wingdings</vt:lpstr>
      <vt:lpstr>微软雅黑</vt:lpstr>
      <vt:lpstr>Constantia</vt:lpstr>
      <vt:lpstr>等线</vt:lpstr>
      <vt:lpstr>Impact</vt:lpstr>
      <vt:lpstr>Times New Roman</vt:lpstr>
      <vt:lpstr>Arial Unicode MS</vt:lpstr>
      <vt:lpstr>Wingdings</vt:lpstr>
      <vt:lpstr>黑体</vt:lpstr>
      <vt:lpstr>仿宋_GB2312</vt:lpstr>
      <vt:lpstr>仿宋</vt:lpstr>
      <vt:lpstr>Arial</vt:lpstr>
      <vt:lpstr>Cambria Math</vt:lpstr>
      <vt:lpstr>默认设计模板</vt:lpstr>
      <vt:lpstr>深度学习-图模型  </vt:lpstr>
      <vt:lpstr>本章目录</vt:lpstr>
      <vt:lpstr>1.图模型概述</vt:lpstr>
      <vt:lpstr>图的基础知识</vt:lpstr>
      <vt:lpstr>图模型简介</vt:lpstr>
      <vt:lpstr>图模型的发展历程</vt:lpstr>
      <vt:lpstr>图模型的发展历程</vt:lpstr>
      <vt:lpstr>图模型与传统深度学习的区别</vt:lpstr>
      <vt:lpstr>图模型与传统深度学习的区别</vt:lpstr>
      <vt:lpstr>图模型常用数据集</vt:lpstr>
      <vt:lpstr>图模型常用开发框架-PyG</vt:lpstr>
      <vt:lpstr>图模型常用开发框架-PyG</vt:lpstr>
      <vt:lpstr>图模型常用开发框架-PyG</vt:lpstr>
      <vt:lpstr>图模型常用开发框架-PyG</vt:lpstr>
      <vt:lpstr>图模型常用开发框架-PyG</vt:lpstr>
      <vt:lpstr>图模型常用开发框架-DGL</vt:lpstr>
      <vt:lpstr>2.经典图模型</vt:lpstr>
      <vt:lpstr>GCN</vt:lpstr>
      <vt:lpstr>GCN</vt:lpstr>
      <vt:lpstr>GCN</vt:lpstr>
      <vt:lpstr>GCN</vt:lpstr>
      <vt:lpstr>GraphSAGE</vt:lpstr>
      <vt:lpstr>GAT</vt:lpstr>
      <vt:lpstr>GAE</vt:lpstr>
      <vt:lpstr>VGAE</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黄海广</dc:creator>
  <cp:lastModifiedBy>廖远</cp:lastModifiedBy>
  <cp:revision>3584</cp:revision>
  <cp:lastPrinted>2018-06-09T17:02:00Z</cp:lastPrinted>
  <dcterms:created xsi:type="dcterms:W3CDTF">2016-05-18T20:32:00Z</dcterms:created>
  <dcterms:modified xsi:type="dcterms:W3CDTF">2025-10-11T12:38:49Z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7DE8021F03C5440890906BAE0BD8CF3A_12</vt:lpwstr>
  </property>
</Properties>
</file>